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4.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5.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notesSlides/notesSlide6.xml" ContentType="application/vnd.openxmlformats-officedocument.presentationml.notesSlide+xml"/>
  <Override PartName="/ppt/charts/chart16.xml" ContentType="application/vnd.openxmlformats-officedocument.drawingml.chart+xml"/>
  <Override PartName="/ppt/notesSlides/notesSlide7.xml" ContentType="application/vnd.openxmlformats-officedocument.presentationml.notesSlide+xml"/>
  <Override PartName="/ppt/charts/chart17.xml" ContentType="application/vnd.openxmlformats-officedocument.drawingml.chart+xml"/>
  <Override PartName="/ppt/notesSlides/notesSlide8.xml" ContentType="application/vnd.openxmlformats-officedocument.presentationml.notesSlide+xml"/>
  <Override PartName="/ppt/charts/chart18.xml" ContentType="application/vnd.openxmlformats-officedocument.drawingml.chart+xml"/>
  <Override PartName="/ppt/notesSlides/notesSlide9.xml" ContentType="application/vnd.openxmlformats-officedocument.presentationml.notesSlide+xml"/>
  <Override PartName="/ppt/charts/chart19.xml" ContentType="application/vnd.openxmlformats-officedocument.drawingml.chart+xml"/>
  <Override PartName="/ppt/notesSlides/notesSlide10.xml" ContentType="application/vnd.openxmlformats-officedocument.presentationml.notesSlide+xml"/>
  <Override PartName="/ppt/charts/chart20.xml" ContentType="application/vnd.openxmlformats-officedocument.drawingml.chart+xml"/>
  <Override PartName="/ppt/notesSlides/notesSlide11.xml" ContentType="application/vnd.openxmlformats-officedocument.presentationml.notesSlide+xml"/>
  <Override PartName="/ppt/charts/chart21.xml" ContentType="application/vnd.openxmlformats-officedocument.drawingml.chart+xml"/>
  <Override PartName="/ppt/notesSlides/notesSlide12.xml" ContentType="application/vnd.openxmlformats-officedocument.presentationml.notesSlide+xml"/>
  <Override PartName="/ppt/charts/chart22.xml" ContentType="application/vnd.openxmlformats-officedocument.drawingml.chart+xml"/>
  <Override PartName="/ppt/notesSlides/notesSlide13.xml" ContentType="application/vnd.openxmlformats-officedocument.presentationml.notesSlide+xml"/>
  <Override PartName="/ppt/charts/chart23.xml" ContentType="application/vnd.openxmlformats-officedocument.drawingml.chart+xml"/>
  <Override PartName="/ppt/notesSlides/notesSlide14.xml" ContentType="application/vnd.openxmlformats-officedocument.presentationml.notesSlide+xml"/>
  <Override PartName="/ppt/charts/chart24.xml" ContentType="application/vnd.openxmlformats-officedocument.drawingml.chart+xml"/>
  <Override PartName="/ppt/charts/chart25.xml" ContentType="application/vnd.openxmlformats-officedocument.drawingml.char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1"/>
  </p:notesMasterIdLst>
  <p:sldIdLst>
    <p:sldId id="324" r:id="rId5"/>
    <p:sldId id="704" r:id="rId6"/>
    <p:sldId id="850" r:id="rId7"/>
    <p:sldId id="865" r:id="rId8"/>
    <p:sldId id="842" r:id="rId9"/>
    <p:sldId id="864" r:id="rId10"/>
    <p:sldId id="837" r:id="rId11"/>
    <p:sldId id="707" r:id="rId12"/>
    <p:sldId id="853" r:id="rId13"/>
    <p:sldId id="866" r:id="rId14"/>
    <p:sldId id="741" r:id="rId15"/>
    <p:sldId id="851" r:id="rId16"/>
    <p:sldId id="854" r:id="rId17"/>
    <p:sldId id="855" r:id="rId18"/>
    <p:sldId id="856" r:id="rId19"/>
    <p:sldId id="857" r:id="rId20"/>
    <p:sldId id="838" r:id="rId21"/>
    <p:sldId id="848" r:id="rId22"/>
    <p:sldId id="858" r:id="rId23"/>
    <p:sldId id="849" r:id="rId24"/>
    <p:sldId id="859" r:id="rId25"/>
    <p:sldId id="860" r:id="rId26"/>
    <p:sldId id="861" r:id="rId27"/>
    <p:sldId id="862" r:id="rId28"/>
    <p:sldId id="863" r:id="rId29"/>
    <p:sldId id="845" r:id="rId30"/>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A6D5FE-D53A-4FC1-B726-0778949451DD}" v="1" dt="2023-11-13T16:30:04.1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en Hutchinson" userId="a9ce306d-973b-4b0d-ba81-0c715dae8604" providerId="ADAL" clId="{4AA6D5FE-D53A-4FC1-B726-0778949451DD}"/>
    <pc:docChg chg="custSel modSld">
      <pc:chgData name="Lauren Hutchinson" userId="a9ce306d-973b-4b0d-ba81-0c715dae8604" providerId="ADAL" clId="{4AA6D5FE-D53A-4FC1-B726-0778949451DD}" dt="2023-11-13T16:30:04.182" v="4" actId="27918"/>
      <pc:docMkLst>
        <pc:docMk/>
      </pc:docMkLst>
      <pc:sldChg chg="addSp delSp modSp mod">
        <pc:chgData name="Lauren Hutchinson" userId="a9ce306d-973b-4b0d-ba81-0c715dae8604" providerId="ADAL" clId="{4AA6D5FE-D53A-4FC1-B726-0778949451DD}" dt="2023-11-13T13:50:18.307" v="1" actId="478"/>
        <pc:sldMkLst>
          <pc:docMk/>
          <pc:sldMk cId="2228767600" sldId="324"/>
        </pc:sldMkLst>
        <pc:spChg chg="add del mod">
          <ac:chgData name="Lauren Hutchinson" userId="a9ce306d-973b-4b0d-ba81-0c715dae8604" providerId="ADAL" clId="{4AA6D5FE-D53A-4FC1-B726-0778949451DD}" dt="2023-11-13T13:50:18.307" v="1" actId="478"/>
          <ac:spMkLst>
            <pc:docMk/>
            <pc:sldMk cId="2228767600" sldId="324"/>
            <ac:spMk id="4" creationId="{697DE243-6E80-5949-F8E6-38E62D62CDF5}"/>
          </ac:spMkLst>
        </pc:spChg>
        <pc:spChg chg="del">
          <ac:chgData name="Lauren Hutchinson" userId="a9ce306d-973b-4b0d-ba81-0c715dae8604" providerId="ADAL" clId="{4AA6D5FE-D53A-4FC1-B726-0778949451DD}" dt="2023-11-13T13:50:16.509" v="0" actId="478"/>
          <ac:spMkLst>
            <pc:docMk/>
            <pc:sldMk cId="2228767600" sldId="324"/>
            <ac:spMk id="5" creationId="{00000000-0000-0000-0000-000000000000}"/>
          </ac:spMkLst>
        </pc:spChg>
      </pc:sldChg>
      <pc:sldChg chg="mod">
        <pc:chgData name="Lauren Hutchinson" userId="a9ce306d-973b-4b0d-ba81-0c715dae8604" providerId="ADAL" clId="{4AA6D5FE-D53A-4FC1-B726-0778949451DD}" dt="2023-11-13T16:30:04.182" v="4" actId="27918"/>
        <pc:sldMkLst>
          <pc:docMk/>
          <pc:sldMk cId="2817840761" sldId="842"/>
        </pc:sldMkLst>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432098765432098E-2"/>
          <c:y val="1.731632031374809E-2"/>
          <c:w val="0.96604938271604934"/>
          <c:h val="0.79895800688398044"/>
        </c:manualLayout>
      </c:layout>
      <c:barChart>
        <c:barDir val="col"/>
        <c:grouping val="stacked"/>
        <c:varyColors val="0"/>
        <c:ser>
          <c:idx val="0"/>
          <c:order val="0"/>
          <c:tx>
            <c:strRef>
              <c:f>Sheet1!$B$1</c:f>
              <c:strCache>
                <c:ptCount val="1"/>
                <c:pt idx="0">
                  <c:v>Strongly</c:v>
                </c:pt>
              </c:strCache>
            </c:strRef>
          </c:tx>
          <c:spPr>
            <a:solidFill>
              <a:schemeClr val="tx2">
                <a:lumMod val="50000"/>
                <a:lumOff val="50000"/>
              </a:schemeClr>
            </a:solidFill>
            <a:ln>
              <a:noFill/>
            </a:ln>
          </c:spPr>
          <c:invertIfNegative val="0"/>
          <c:dPt>
            <c:idx val="1"/>
            <c:invertIfNegative val="0"/>
            <c:bubble3D val="0"/>
            <c:spPr>
              <a:solidFill>
                <a:schemeClr val="accent6"/>
              </a:solidFill>
              <a:ln>
                <a:noFill/>
              </a:ln>
            </c:spPr>
            <c:extLst>
              <c:ext xmlns:c16="http://schemas.microsoft.com/office/drawing/2014/chart" uri="{C3380CC4-5D6E-409C-BE32-E72D297353CC}">
                <c16:uniqueId val="{00000000-C3E7-4922-BE31-4E15FFB30C28}"/>
              </c:ext>
            </c:extLst>
          </c:dPt>
          <c:dLbls>
            <c:dLbl>
              <c:idx val="0"/>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8A3-42E1-A57E-0CBD9798939F}"/>
                </c:ext>
              </c:extLst>
            </c:dLbl>
            <c:dLbl>
              <c:idx val="1"/>
              <c:delete val="1"/>
              <c:extLst>
                <c:ext xmlns:c15="http://schemas.microsoft.com/office/drawing/2012/chart" uri="{CE6537A1-D6FC-4f65-9D91-7224C49458BB}"/>
                <c:ext xmlns:c16="http://schemas.microsoft.com/office/drawing/2014/chart" uri="{C3380CC4-5D6E-409C-BE32-E72D297353CC}">
                  <c16:uniqueId val="{00000000-C3E7-4922-BE31-4E15FFB30C28}"/>
                </c:ext>
              </c:extLst>
            </c:dLbl>
            <c:spPr>
              <a:noFill/>
              <a:ln>
                <a:noFill/>
              </a:ln>
              <a:effectLst/>
            </c:spPr>
            <c:txPr>
              <a:bodyPr wrap="square" lIns="38100" tIns="19050" rIns="38100" bIns="19050" anchor="ctr">
                <a:spAutoFit/>
              </a:bodyPr>
              <a:lstStyle/>
              <a:p>
                <a:pPr>
                  <a:defRPr sz="2400">
                    <a:solidFill>
                      <a:schemeClr val="bg1"/>
                    </a:solidFill>
                    <a:latin typeface="Segoe UI" panose="020B0502040204020203" pitchFamily="34" charset="0"/>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Right direction</c:v>
                </c:pt>
                <c:pt idx="1">
                  <c:v>Unsure</c:v>
                </c:pt>
                <c:pt idx="2">
                  <c:v>Wrong track</c:v>
                </c:pt>
              </c:strCache>
            </c:strRef>
          </c:cat>
          <c:val>
            <c:numRef>
              <c:f>Sheet1!$B$2:$B$4</c:f>
              <c:numCache>
                <c:formatCode>0%</c:formatCode>
                <c:ptCount val="3"/>
                <c:pt idx="0">
                  <c:v>5.2999999999999999E-2</c:v>
                </c:pt>
                <c:pt idx="1">
                  <c:v>8.1000000000000003E-2</c:v>
                </c:pt>
                <c:pt idx="2">
                  <c:v>0.64200000000000002</c:v>
                </c:pt>
              </c:numCache>
            </c:numRef>
          </c:val>
          <c:extLst>
            <c:ext xmlns:c16="http://schemas.microsoft.com/office/drawing/2014/chart" uri="{C3380CC4-5D6E-409C-BE32-E72D297353CC}">
              <c16:uniqueId val="{00000000-FDBA-4A8E-A224-73EC4325927B}"/>
            </c:ext>
          </c:extLst>
        </c:ser>
        <c:ser>
          <c:idx val="1"/>
          <c:order val="1"/>
          <c:tx>
            <c:strRef>
              <c:f>Sheet1!$C$1</c:f>
              <c:strCache>
                <c:ptCount val="1"/>
                <c:pt idx="0">
                  <c:v>Column1</c:v>
                </c:pt>
              </c:strCache>
            </c:strRef>
          </c:tx>
          <c:spPr>
            <a:solidFill>
              <a:srgbClr val="92D050"/>
            </a:solidFill>
          </c:spPr>
          <c:invertIfNegative val="0"/>
          <c:cat>
            <c:strRef>
              <c:f>Sheet1!$A$2:$A$4</c:f>
              <c:strCache>
                <c:ptCount val="3"/>
                <c:pt idx="0">
                  <c:v>Right direction</c:v>
                </c:pt>
                <c:pt idx="1">
                  <c:v>Unsure</c:v>
                </c:pt>
                <c:pt idx="2">
                  <c:v>Wrong track</c:v>
                </c:pt>
              </c:strCache>
            </c:strRef>
          </c:cat>
          <c:val>
            <c:numRef>
              <c:f>Sheet1!$C$2:$C$4</c:f>
              <c:numCache>
                <c:formatCode>General</c:formatCode>
                <c:ptCount val="3"/>
                <c:pt idx="0" formatCode="0%">
                  <c:v>0.09</c:v>
                </c:pt>
                <c:pt idx="2" formatCode="0%">
                  <c:v>0.13400000000000001</c:v>
                </c:pt>
              </c:numCache>
            </c:numRef>
          </c:val>
          <c:extLst>
            <c:ext xmlns:c16="http://schemas.microsoft.com/office/drawing/2014/chart" uri="{C3380CC4-5D6E-409C-BE32-E72D297353CC}">
              <c16:uniqueId val="{00000001-A817-4E7D-8E6F-559D2E51C63F}"/>
            </c:ext>
          </c:extLst>
        </c:ser>
        <c:dLbls>
          <c:showLegendKey val="0"/>
          <c:showVal val="0"/>
          <c:showCatName val="0"/>
          <c:showSerName val="0"/>
          <c:showPercent val="0"/>
          <c:showBubbleSize val="0"/>
        </c:dLbls>
        <c:gapWidth val="96"/>
        <c:overlap val="100"/>
        <c:axId val="39873920"/>
        <c:axId val="40178048"/>
      </c:barChart>
      <c:lineChart>
        <c:grouping val="standard"/>
        <c:varyColors val="0"/>
        <c:ser>
          <c:idx val="2"/>
          <c:order val="2"/>
          <c:tx>
            <c:strRef>
              <c:f>Sheet1!$D$1</c:f>
              <c:strCache>
                <c:ptCount val="1"/>
                <c:pt idx="0">
                  <c:v>Column2</c:v>
                </c:pt>
              </c:strCache>
            </c:strRef>
          </c:tx>
          <c:spPr>
            <a:ln>
              <a:noFill/>
            </a:ln>
          </c:spPr>
          <c:marker>
            <c:symbol val="none"/>
          </c:marker>
          <c:dLbls>
            <c:spPr>
              <a:noFill/>
              <a:ln>
                <a:noFill/>
              </a:ln>
              <a:effectLst/>
            </c:spPr>
            <c:txPr>
              <a:bodyPr wrap="square" lIns="38100" tIns="19050" rIns="38100" bIns="19050" anchor="ctr">
                <a:spAutoFit/>
              </a:bodyPr>
              <a:lstStyle/>
              <a:p>
                <a:pPr>
                  <a:defRPr sz="2400">
                    <a:latin typeface="Segoe UI" panose="020B0502040204020203" pitchFamily="34" charset="0"/>
                    <a:cs typeface="Segoe UI" panose="020B0502040204020203"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Right direction</c:v>
                </c:pt>
                <c:pt idx="1">
                  <c:v>Unsure</c:v>
                </c:pt>
                <c:pt idx="2">
                  <c:v>Wrong track</c:v>
                </c:pt>
              </c:strCache>
            </c:strRef>
          </c:cat>
          <c:val>
            <c:numRef>
              <c:f>Sheet1!$D$2:$D$4</c:f>
              <c:numCache>
                <c:formatCode>0%</c:formatCode>
                <c:ptCount val="3"/>
                <c:pt idx="0">
                  <c:v>0.14299999999999999</c:v>
                </c:pt>
                <c:pt idx="1">
                  <c:v>8.1000000000000003E-2</c:v>
                </c:pt>
                <c:pt idx="2">
                  <c:v>0.77600000000000002</c:v>
                </c:pt>
              </c:numCache>
            </c:numRef>
          </c:val>
          <c:smooth val="0"/>
          <c:extLst>
            <c:ext xmlns:c16="http://schemas.microsoft.com/office/drawing/2014/chart" uri="{C3380CC4-5D6E-409C-BE32-E72D297353CC}">
              <c16:uniqueId val="{00000002-A817-4E7D-8E6F-559D2E51C63F}"/>
            </c:ext>
          </c:extLst>
        </c:ser>
        <c:dLbls>
          <c:showLegendKey val="0"/>
          <c:showVal val="0"/>
          <c:showCatName val="0"/>
          <c:showSerName val="0"/>
          <c:showPercent val="0"/>
          <c:showBubbleSize val="0"/>
        </c:dLbls>
        <c:marker val="1"/>
        <c:smooth val="0"/>
        <c:axId val="39873920"/>
        <c:axId val="40178048"/>
      </c:lineChart>
      <c:catAx>
        <c:axId val="39873920"/>
        <c:scaling>
          <c:orientation val="minMax"/>
        </c:scaling>
        <c:delete val="0"/>
        <c:axPos val="b"/>
        <c:numFmt formatCode="General" sourceLinked="0"/>
        <c:majorTickMark val="out"/>
        <c:minorTickMark val="none"/>
        <c:tickLblPos val="nextTo"/>
        <c:txPr>
          <a:bodyPr/>
          <a:lstStyle/>
          <a:p>
            <a:pPr>
              <a:defRPr sz="2000" b="1">
                <a:latin typeface="Segoe UI" panose="020B0502040204020203" pitchFamily="34" charset="0"/>
                <a:cs typeface="Segoe UI" panose="020B0502040204020203" pitchFamily="34" charset="0"/>
              </a:defRPr>
            </a:pPr>
            <a:endParaRPr lang="en-US"/>
          </a:p>
        </c:txPr>
        <c:crossAx val="40178048"/>
        <c:crosses val="autoZero"/>
        <c:auto val="1"/>
        <c:lblAlgn val="ctr"/>
        <c:lblOffset val="100"/>
        <c:noMultiLvlLbl val="0"/>
      </c:catAx>
      <c:valAx>
        <c:axId val="40178048"/>
        <c:scaling>
          <c:orientation val="minMax"/>
          <c:min val="0"/>
        </c:scaling>
        <c:delete val="1"/>
        <c:axPos val="l"/>
        <c:numFmt formatCode="0%" sourceLinked="1"/>
        <c:majorTickMark val="out"/>
        <c:minorTickMark val="none"/>
        <c:tickLblPos val="nextTo"/>
        <c:crossAx val="39873920"/>
        <c:crosses val="autoZero"/>
        <c:crossBetween val="between"/>
      </c:valAx>
      <c:spPr>
        <a:noFill/>
        <a:ln w="25400">
          <a:noFill/>
        </a:ln>
      </c:spPr>
    </c:plotArea>
    <c:legend>
      <c:legendPos val="b"/>
      <c:legendEntry>
        <c:idx val="1"/>
        <c:delete val="1"/>
      </c:legendEntry>
      <c:legendEntry>
        <c:idx val="2"/>
        <c:delete val="1"/>
      </c:legendEntry>
      <c:overlay val="0"/>
      <c:txPr>
        <a:bodyPr/>
        <a:lstStyle/>
        <a:p>
          <a:pPr>
            <a:defRPr>
              <a:latin typeface="Segoe UI" panose="020B0502040204020203" pitchFamily="34" charset="0"/>
              <a:cs typeface="Segoe UI" panose="020B0502040204020203" pitchFamily="34" charset="0"/>
            </a:defRPr>
          </a:pPr>
          <a:endParaRPr lang="en-US"/>
        </a:p>
      </c:txPr>
    </c:legend>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6064886695501086"/>
          <c:y val="2.9559956563579935E-2"/>
          <c:w val="0.61905363942183278"/>
          <c:h val="0.81605491621239656"/>
        </c:manualLayout>
      </c:layout>
      <c:barChart>
        <c:barDir val="bar"/>
        <c:grouping val="percentStacked"/>
        <c:varyColors val="0"/>
        <c:ser>
          <c:idx val="0"/>
          <c:order val="0"/>
          <c:tx>
            <c:strRef>
              <c:f>Sheet1!$B$1</c:f>
              <c:strCache>
                <c:ptCount val="1"/>
                <c:pt idx="0">
                  <c:v>GOP in Congress</c:v>
                </c:pt>
              </c:strCache>
            </c:strRef>
          </c:tx>
          <c:spPr>
            <a:solidFill>
              <a:schemeClr val="accent6">
                <a:lumMod val="75000"/>
              </a:schemeClr>
            </a:solidFill>
          </c:spPr>
          <c:invertIfNegative val="0"/>
          <c:dLbls>
            <c:spPr>
              <a:noFill/>
              <a:ln>
                <a:noFill/>
              </a:ln>
              <a:effectLst/>
            </c:spPr>
            <c:txPr>
              <a:bodyPr/>
              <a:lstStyle/>
              <a:p>
                <a:pPr>
                  <a:defRPr sz="1800" baseline="0">
                    <a:solidFill>
                      <a:schemeClr val="bg1"/>
                    </a:solidFill>
                    <a:latin typeface="Segoe UI" panose="020B0502040204020203" pitchFamily="34" charset="0"/>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Strengthening the economy and creating jobs</c:v>
                </c:pt>
                <c:pt idx="1">
                  <c:v>Reducing crime and improving public safety</c:v>
                </c:pt>
                <c:pt idx="2">
                  <c:v>Protecting Social Security and Medicare</c:v>
                </c:pt>
                <c:pt idx="3">
                  <c:v>Reducing inflation and bringing down the cost of living</c:v>
                </c:pt>
                <c:pt idx="4">
                  <c:v>Dealing with foreign threats from China and Russia</c:v>
                </c:pt>
                <c:pt idx="5">
                  <c:v>Focusing on domestic energy production to eliminate the reliance on foreign oil</c:v>
                </c:pt>
              </c:strCache>
            </c:strRef>
          </c:cat>
          <c:val>
            <c:numRef>
              <c:f>Sheet1!$B$2:$B$7</c:f>
              <c:numCache>
                <c:formatCode>0%</c:formatCode>
                <c:ptCount val="6"/>
                <c:pt idx="0">
                  <c:v>0.48</c:v>
                </c:pt>
                <c:pt idx="1">
                  <c:v>0.49</c:v>
                </c:pt>
                <c:pt idx="2">
                  <c:v>0.31</c:v>
                </c:pt>
                <c:pt idx="3">
                  <c:v>0.48</c:v>
                </c:pt>
                <c:pt idx="4">
                  <c:v>0.5</c:v>
                </c:pt>
                <c:pt idx="5">
                  <c:v>0.42</c:v>
                </c:pt>
              </c:numCache>
            </c:numRef>
          </c:val>
          <c:extLst>
            <c:ext xmlns:c16="http://schemas.microsoft.com/office/drawing/2014/chart" uri="{C3380CC4-5D6E-409C-BE32-E72D297353CC}">
              <c16:uniqueId val="{00000000-A4B0-4D84-B703-F873669AD1E0}"/>
            </c:ext>
          </c:extLst>
        </c:ser>
        <c:ser>
          <c:idx val="1"/>
          <c:order val="1"/>
          <c:tx>
            <c:strRef>
              <c:f>Sheet1!$C$1</c:f>
              <c:strCache>
                <c:ptCount val="1"/>
                <c:pt idx="0">
                  <c:v>DEMs in Congress</c:v>
                </c:pt>
              </c:strCache>
            </c:strRef>
          </c:tx>
          <c:spPr>
            <a:solidFill>
              <a:schemeClr val="tx2">
                <a:lumMod val="50000"/>
                <a:lumOff val="50000"/>
              </a:schemeClr>
            </a:solidFill>
          </c:spPr>
          <c:invertIfNegative val="0"/>
          <c:dLbls>
            <c:spPr>
              <a:noFill/>
              <a:ln>
                <a:noFill/>
              </a:ln>
              <a:effectLst/>
            </c:spPr>
            <c:txPr>
              <a:bodyPr wrap="square" lIns="38100" tIns="19050" rIns="38100" bIns="19050" anchor="ctr">
                <a:spAutoFit/>
              </a:bodyPr>
              <a:lstStyle/>
              <a:p>
                <a:pPr>
                  <a:defRPr sz="1800" baseline="0">
                    <a:solidFill>
                      <a:schemeClr val="bg1"/>
                    </a:solidFill>
                    <a:latin typeface="Segoe UI" panose="020B0502040204020203" pitchFamily="34" charset="0"/>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Strengthening the economy and creating jobs</c:v>
                </c:pt>
                <c:pt idx="1">
                  <c:v>Reducing crime and improving public safety</c:v>
                </c:pt>
                <c:pt idx="2">
                  <c:v>Protecting Social Security and Medicare</c:v>
                </c:pt>
                <c:pt idx="3">
                  <c:v>Reducing inflation and bringing down the cost of living</c:v>
                </c:pt>
                <c:pt idx="4">
                  <c:v>Dealing with foreign threats from China and Russia</c:v>
                </c:pt>
                <c:pt idx="5">
                  <c:v>Focusing on domestic energy production to eliminate the reliance on foreign oil</c:v>
                </c:pt>
              </c:strCache>
            </c:strRef>
          </c:cat>
          <c:val>
            <c:numRef>
              <c:f>Sheet1!$C$2:$C$7</c:f>
              <c:numCache>
                <c:formatCode>0%</c:formatCode>
                <c:ptCount val="6"/>
                <c:pt idx="0">
                  <c:v>0.36</c:v>
                </c:pt>
                <c:pt idx="1">
                  <c:v>0.32</c:v>
                </c:pt>
                <c:pt idx="2">
                  <c:v>0.5</c:v>
                </c:pt>
                <c:pt idx="3">
                  <c:v>0.34</c:v>
                </c:pt>
                <c:pt idx="4">
                  <c:v>0.31</c:v>
                </c:pt>
                <c:pt idx="5">
                  <c:v>0.42</c:v>
                </c:pt>
              </c:numCache>
            </c:numRef>
          </c:val>
          <c:extLst>
            <c:ext xmlns:c16="http://schemas.microsoft.com/office/drawing/2014/chart" uri="{C3380CC4-5D6E-409C-BE32-E72D297353CC}">
              <c16:uniqueId val="{00000001-A4B0-4D84-B703-F873669AD1E0}"/>
            </c:ext>
          </c:extLst>
        </c:ser>
        <c:ser>
          <c:idx val="2"/>
          <c:order val="2"/>
          <c:tx>
            <c:strRef>
              <c:f>Sheet1!$D$1</c:f>
              <c:strCache>
                <c:ptCount val="1"/>
                <c:pt idx="0">
                  <c:v>Both Equal</c:v>
                </c:pt>
              </c:strCache>
            </c:strRef>
          </c:tx>
          <c:spPr>
            <a:solidFill>
              <a:srgbClr val="FFC000"/>
            </a:solidFill>
          </c:spPr>
          <c:invertIfNegative val="0"/>
          <c:dLbls>
            <c:spPr>
              <a:noFill/>
              <a:ln>
                <a:noFill/>
              </a:ln>
              <a:effectLst/>
            </c:spPr>
            <c:txPr>
              <a:bodyPr/>
              <a:lstStyle/>
              <a:p>
                <a:pPr>
                  <a:defRPr sz="1800" baseline="0">
                    <a:solidFill>
                      <a:schemeClr val="bg1"/>
                    </a:solidFill>
                    <a:latin typeface="Segoe UI" panose="020B0502040204020203" pitchFamily="34" charset="0"/>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Strengthening the economy and creating jobs</c:v>
                </c:pt>
                <c:pt idx="1">
                  <c:v>Reducing crime and improving public safety</c:v>
                </c:pt>
                <c:pt idx="2">
                  <c:v>Protecting Social Security and Medicare</c:v>
                </c:pt>
                <c:pt idx="3">
                  <c:v>Reducing inflation and bringing down the cost of living</c:v>
                </c:pt>
                <c:pt idx="4">
                  <c:v>Dealing with foreign threats from China and Russia</c:v>
                </c:pt>
                <c:pt idx="5">
                  <c:v>Focusing on domestic energy production to eliminate the reliance on foreign oil</c:v>
                </c:pt>
              </c:strCache>
            </c:strRef>
          </c:cat>
          <c:val>
            <c:numRef>
              <c:f>Sheet1!$D$2:$D$7</c:f>
              <c:numCache>
                <c:formatCode>0%</c:formatCode>
                <c:ptCount val="6"/>
                <c:pt idx="0">
                  <c:v>0.02</c:v>
                </c:pt>
                <c:pt idx="1">
                  <c:v>0.03</c:v>
                </c:pt>
                <c:pt idx="2">
                  <c:v>0.02</c:v>
                </c:pt>
                <c:pt idx="3">
                  <c:v>0.01</c:v>
                </c:pt>
                <c:pt idx="4">
                  <c:v>0.02</c:v>
                </c:pt>
                <c:pt idx="5">
                  <c:v>0.02</c:v>
                </c:pt>
              </c:numCache>
            </c:numRef>
          </c:val>
          <c:extLst>
            <c:ext xmlns:c16="http://schemas.microsoft.com/office/drawing/2014/chart" uri="{C3380CC4-5D6E-409C-BE32-E72D297353CC}">
              <c16:uniqueId val="{00000002-A4B0-4D84-B703-F873669AD1E0}"/>
            </c:ext>
          </c:extLst>
        </c:ser>
        <c:ser>
          <c:idx val="3"/>
          <c:order val="3"/>
          <c:tx>
            <c:strRef>
              <c:f>Sheet1!$E$1</c:f>
              <c:strCache>
                <c:ptCount val="1"/>
                <c:pt idx="0">
                  <c:v>Neither</c:v>
                </c:pt>
              </c:strCache>
            </c:strRef>
          </c:tx>
          <c:spPr>
            <a:solidFill>
              <a:srgbClr val="92D050"/>
            </a:solidFill>
          </c:spPr>
          <c:invertIfNegative val="0"/>
          <c:dLbls>
            <c:spPr>
              <a:noFill/>
              <a:ln>
                <a:noFill/>
              </a:ln>
              <a:effectLst/>
            </c:spPr>
            <c:txPr>
              <a:bodyPr/>
              <a:lstStyle/>
              <a:p>
                <a:pPr>
                  <a:defRPr sz="1800" baseline="0">
                    <a:solidFill>
                      <a:schemeClr val="tx1"/>
                    </a:solidFill>
                    <a:latin typeface="Segoe UI" panose="020B0502040204020203" pitchFamily="34" charset="0"/>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Strengthening the economy and creating jobs</c:v>
                </c:pt>
                <c:pt idx="1">
                  <c:v>Reducing crime and improving public safety</c:v>
                </c:pt>
                <c:pt idx="2">
                  <c:v>Protecting Social Security and Medicare</c:v>
                </c:pt>
                <c:pt idx="3">
                  <c:v>Reducing inflation and bringing down the cost of living</c:v>
                </c:pt>
                <c:pt idx="4">
                  <c:v>Dealing with foreign threats from China and Russia</c:v>
                </c:pt>
                <c:pt idx="5">
                  <c:v>Focusing on domestic energy production to eliminate the reliance on foreign oil</c:v>
                </c:pt>
              </c:strCache>
            </c:strRef>
          </c:cat>
          <c:val>
            <c:numRef>
              <c:f>Sheet1!$E$2:$E$7</c:f>
              <c:numCache>
                <c:formatCode>0%</c:formatCode>
                <c:ptCount val="6"/>
                <c:pt idx="0">
                  <c:v>7.0000000000000007E-2</c:v>
                </c:pt>
                <c:pt idx="1">
                  <c:v>0.09</c:v>
                </c:pt>
                <c:pt idx="2">
                  <c:v>0.09</c:v>
                </c:pt>
                <c:pt idx="3">
                  <c:v>0.09</c:v>
                </c:pt>
                <c:pt idx="4">
                  <c:v>7.0000000000000007E-2</c:v>
                </c:pt>
                <c:pt idx="5">
                  <c:v>0.05</c:v>
                </c:pt>
              </c:numCache>
            </c:numRef>
          </c:val>
          <c:extLst>
            <c:ext xmlns:c16="http://schemas.microsoft.com/office/drawing/2014/chart" uri="{C3380CC4-5D6E-409C-BE32-E72D297353CC}">
              <c16:uniqueId val="{00000003-A4B0-4D84-B703-F873669AD1E0}"/>
            </c:ext>
          </c:extLst>
        </c:ser>
        <c:ser>
          <c:idx val="4"/>
          <c:order val="4"/>
          <c:tx>
            <c:strRef>
              <c:f>Sheet1!$F$1</c:f>
              <c:strCache>
                <c:ptCount val="1"/>
                <c:pt idx="0">
                  <c:v>Unsure</c:v>
                </c:pt>
              </c:strCache>
            </c:strRef>
          </c:tx>
          <c:spPr>
            <a:solidFill>
              <a:schemeClr val="accent6"/>
            </a:solidFill>
          </c:spPr>
          <c:invertIfNegative val="0"/>
          <c:dLbls>
            <c:spPr>
              <a:noFill/>
              <a:ln>
                <a:noFill/>
              </a:ln>
              <a:effectLst/>
            </c:spPr>
            <c:txPr>
              <a:bodyPr wrap="square" lIns="38100" tIns="19050" rIns="38100" bIns="19050" anchor="ctr">
                <a:spAutoFit/>
              </a:bodyPr>
              <a:lstStyle/>
              <a:p>
                <a:pPr>
                  <a:defRPr>
                    <a:solidFill>
                      <a:schemeClr val="bg1"/>
                    </a:solidFill>
                    <a:latin typeface="Segoe UI" panose="020B0502040204020203" pitchFamily="34" charset="0"/>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Strengthening the economy and creating jobs</c:v>
                </c:pt>
                <c:pt idx="1">
                  <c:v>Reducing crime and improving public safety</c:v>
                </c:pt>
                <c:pt idx="2">
                  <c:v>Protecting Social Security and Medicare</c:v>
                </c:pt>
                <c:pt idx="3">
                  <c:v>Reducing inflation and bringing down the cost of living</c:v>
                </c:pt>
                <c:pt idx="4">
                  <c:v>Dealing with foreign threats from China and Russia</c:v>
                </c:pt>
                <c:pt idx="5">
                  <c:v>Focusing on domestic energy production to eliminate the reliance on foreign oil</c:v>
                </c:pt>
              </c:strCache>
            </c:strRef>
          </c:cat>
          <c:val>
            <c:numRef>
              <c:f>Sheet1!$F$2:$F$7</c:f>
              <c:numCache>
                <c:formatCode>0%</c:formatCode>
                <c:ptCount val="6"/>
                <c:pt idx="0">
                  <c:v>7.0000000000000007E-2</c:v>
                </c:pt>
                <c:pt idx="1">
                  <c:v>7.0000000000000007E-2</c:v>
                </c:pt>
                <c:pt idx="2">
                  <c:v>0.08</c:v>
                </c:pt>
                <c:pt idx="3">
                  <c:v>0.08</c:v>
                </c:pt>
                <c:pt idx="4">
                  <c:v>0.09</c:v>
                </c:pt>
                <c:pt idx="5">
                  <c:v>0.09</c:v>
                </c:pt>
              </c:numCache>
            </c:numRef>
          </c:val>
          <c:extLst>
            <c:ext xmlns:c16="http://schemas.microsoft.com/office/drawing/2014/chart" uri="{C3380CC4-5D6E-409C-BE32-E72D297353CC}">
              <c16:uniqueId val="{00000000-25E5-4803-8FD2-C060AA2A6B58}"/>
            </c:ext>
          </c:extLst>
        </c:ser>
        <c:dLbls>
          <c:showLegendKey val="0"/>
          <c:showVal val="0"/>
          <c:showCatName val="0"/>
          <c:showSerName val="0"/>
          <c:showPercent val="0"/>
          <c:showBubbleSize val="0"/>
        </c:dLbls>
        <c:gapWidth val="70"/>
        <c:overlap val="100"/>
        <c:axId val="45990656"/>
        <c:axId val="45992192"/>
      </c:barChart>
      <c:catAx>
        <c:axId val="45990656"/>
        <c:scaling>
          <c:orientation val="maxMin"/>
        </c:scaling>
        <c:delete val="0"/>
        <c:axPos val="l"/>
        <c:numFmt formatCode="General" sourceLinked="0"/>
        <c:majorTickMark val="out"/>
        <c:minorTickMark val="none"/>
        <c:tickLblPos val="nextTo"/>
        <c:txPr>
          <a:bodyPr/>
          <a:lstStyle/>
          <a:p>
            <a:pPr>
              <a:defRPr sz="1400" baseline="0">
                <a:latin typeface="Segoe UI" panose="020B0502040204020203" pitchFamily="34" charset="0"/>
                <a:cs typeface="Segoe UI" panose="020B0502040204020203" pitchFamily="34" charset="0"/>
              </a:defRPr>
            </a:pPr>
            <a:endParaRPr lang="en-US"/>
          </a:p>
        </c:txPr>
        <c:crossAx val="45992192"/>
        <c:crosses val="autoZero"/>
        <c:auto val="0"/>
        <c:lblAlgn val="ctr"/>
        <c:lblOffset val="100"/>
        <c:noMultiLvlLbl val="0"/>
      </c:catAx>
      <c:valAx>
        <c:axId val="45992192"/>
        <c:scaling>
          <c:orientation val="minMax"/>
        </c:scaling>
        <c:delete val="1"/>
        <c:axPos val="t"/>
        <c:numFmt formatCode="0%" sourceLinked="1"/>
        <c:majorTickMark val="out"/>
        <c:minorTickMark val="none"/>
        <c:tickLblPos val="nextTo"/>
        <c:crossAx val="45990656"/>
        <c:crosses val="autoZero"/>
        <c:crossBetween val="between"/>
      </c:valAx>
    </c:plotArea>
    <c:legend>
      <c:legendPos val="b"/>
      <c:layout>
        <c:manualLayout>
          <c:xMode val="edge"/>
          <c:yMode val="edge"/>
          <c:x val="0.11793696338805107"/>
          <c:y val="0.8596329560367455"/>
          <c:w val="0.72365725851170015"/>
          <c:h val="7.048761482939632E-2"/>
        </c:manualLayout>
      </c:layout>
      <c:overlay val="0"/>
      <c:spPr>
        <a:ln w="28575">
          <a:noFill/>
        </a:ln>
      </c:spPr>
      <c:txPr>
        <a:bodyPr/>
        <a:lstStyle/>
        <a:p>
          <a:pPr>
            <a:defRPr sz="1600" baseline="0">
              <a:latin typeface="Segoe UI" panose="020B0502040204020203" pitchFamily="34" charset="0"/>
              <a:cs typeface="Segoe UI" panose="020B0502040204020203" pitchFamily="34" charset="0"/>
            </a:defRPr>
          </a:pPr>
          <a:endParaRPr lang="en-US"/>
        </a:p>
      </c:txPr>
    </c:legend>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317278892456137"/>
          <c:y val="1.6417007541539363E-2"/>
          <c:w val="0.66682721107543863"/>
          <c:h val="0.97171222378985189"/>
        </c:manualLayout>
      </c:layout>
      <c:barChart>
        <c:barDir val="bar"/>
        <c:grouping val="clustered"/>
        <c:varyColors val="0"/>
        <c:ser>
          <c:idx val="0"/>
          <c:order val="0"/>
          <c:tx>
            <c:strRef>
              <c:f>Sheet1!$B$1</c:f>
              <c:strCache>
                <c:ptCount val="1"/>
                <c:pt idx="0">
                  <c:v>10/22/2023</c:v>
                </c:pt>
              </c:strCache>
            </c:strRef>
          </c:tx>
          <c:spPr>
            <a:solidFill>
              <a:srgbClr val="00B050"/>
            </a:solidFill>
            <a:ln>
              <a:noFill/>
            </a:ln>
          </c:spPr>
          <c:invertIfNegative val="0"/>
          <c:dLbls>
            <c:dLbl>
              <c:idx val="0"/>
              <c:spPr>
                <a:noFill/>
                <a:ln>
                  <a:noFill/>
                </a:ln>
                <a:effectLst/>
              </c:spPr>
              <c:txPr>
                <a:bodyPr/>
                <a:lstStyle/>
                <a:p>
                  <a:pPr>
                    <a:defRPr sz="1800" b="0">
                      <a:solidFill>
                        <a:schemeClr val="tx1"/>
                      </a:solidFill>
                      <a:latin typeface="Segoe UI" panose="020B0502040204020203" pitchFamily="34" charset="0"/>
                      <a:cs typeface="Segoe UI" panose="020B0502040204020203"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D27-4301-ABB9-06D2D86EDC86}"/>
                </c:ext>
              </c:extLst>
            </c:dLbl>
            <c:dLbl>
              <c:idx val="4"/>
              <c:spPr>
                <a:noFill/>
                <a:ln>
                  <a:noFill/>
                </a:ln>
                <a:effectLst/>
              </c:spPr>
              <c:txPr>
                <a:bodyPr/>
                <a:lstStyle/>
                <a:p>
                  <a:pPr>
                    <a:defRPr sz="1800" b="0">
                      <a:solidFill>
                        <a:schemeClr val="tx1"/>
                      </a:solidFill>
                      <a:latin typeface="Segoe UI" panose="020B0502040204020203" pitchFamily="34" charset="0"/>
                      <a:cs typeface="Segoe UI" panose="020B0502040204020203"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116-4456-A48C-8E4C8768BFA3}"/>
                </c:ext>
              </c:extLst>
            </c:dLbl>
            <c:spPr>
              <a:noFill/>
              <a:ln>
                <a:noFill/>
              </a:ln>
              <a:effectLst/>
            </c:spPr>
            <c:txPr>
              <a:bodyPr/>
              <a:lstStyle/>
              <a:p>
                <a:pPr>
                  <a:defRPr sz="1800" b="0">
                    <a:solidFill>
                      <a:schemeClr val="bg1"/>
                    </a:solidFill>
                    <a:latin typeface="Segoe UI" panose="020B0502040204020203" pitchFamily="34" charset="0"/>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Excellent condition</c:v>
                </c:pt>
                <c:pt idx="1">
                  <c:v>Good condition</c:v>
                </c:pt>
                <c:pt idx="2">
                  <c:v>Fair condition</c:v>
                </c:pt>
                <c:pt idx="3">
                  <c:v>Poor condition</c:v>
                </c:pt>
                <c:pt idx="4">
                  <c:v>Unsure</c:v>
                </c:pt>
              </c:strCache>
            </c:strRef>
          </c:cat>
          <c:val>
            <c:numRef>
              <c:f>Sheet1!$B$2:$B$6</c:f>
              <c:numCache>
                <c:formatCode>0%</c:formatCode>
                <c:ptCount val="5"/>
                <c:pt idx="0">
                  <c:v>0.01</c:v>
                </c:pt>
                <c:pt idx="1">
                  <c:v>0.11</c:v>
                </c:pt>
                <c:pt idx="2">
                  <c:v>0.32</c:v>
                </c:pt>
                <c:pt idx="3">
                  <c:v>0.55000000000000004</c:v>
                </c:pt>
                <c:pt idx="4">
                  <c:v>0.01</c:v>
                </c:pt>
              </c:numCache>
            </c:numRef>
          </c:val>
          <c:extLst>
            <c:ext xmlns:c16="http://schemas.microsoft.com/office/drawing/2014/chart" uri="{C3380CC4-5D6E-409C-BE32-E72D297353CC}">
              <c16:uniqueId val="{00000000-67C4-4F31-AA3B-1130BAF26A9F}"/>
            </c:ext>
          </c:extLst>
        </c:ser>
        <c:dLbls>
          <c:showLegendKey val="0"/>
          <c:showVal val="0"/>
          <c:showCatName val="0"/>
          <c:showSerName val="0"/>
          <c:showPercent val="0"/>
          <c:showBubbleSize val="0"/>
        </c:dLbls>
        <c:gapWidth val="100"/>
        <c:axId val="47753856"/>
        <c:axId val="47755648"/>
      </c:barChart>
      <c:catAx>
        <c:axId val="47753856"/>
        <c:scaling>
          <c:orientation val="maxMin"/>
        </c:scaling>
        <c:delete val="0"/>
        <c:axPos val="l"/>
        <c:numFmt formatCode="General" sourceLinked="0"/>
        <c:majorTickMark val="out"/>
        <c:minorTickMark val="none"/>
        <c:tickLblPos val="nextTo"/>
        <c:txPr>
          <a:bodyPr/>
          <a:lstStyle/>
          <a:p>
            <a:pPr>
              <a:defRPr sz="1200"/>
            </a:pPr>
            <a:endParaRPr lang="en-US"/>
          </a:p>
        </c:txPr>
        <c:crossAx val="47755648"/>
        <c:crosses val="autoZero"/>
        <c:auto val="1"/>
        <c:lblAlgn val="ctr"/>
        <c:lblOffset val="100"/>
        <c:noMultiLvlLbl val="0"/>
      </c:catAx>
      <c:valAx>
        <c:axId val="47755648"/>
        <c:scaling>
          <c:orientation val="minMax"/>
        </c:scaling>
        <c:delete val="1"/>
        <c:axPos val="t"/>
        <c:numFmt formatCode="0%" sourceLinked="1"/>
        <c:majorTickMark val="out"/>
        <c:minorTickMark val="none"/>
        <c:tickLblPos val="nextTo"/>
        <c:crossAx val="47753856"/>
        <c:crosses val="autoZero"/>
        <c:crossBetween val="between"/>
      </c:valAx>
      <c:spPr>
        <a:ln>
          <a:noFill/>
        </a:ln>
      </c:spPr>
    </c:plotArea>
    <c:plotVisOnly val="1"/>
    <c:dispBlanksAs val="gap"/>
    <c:showDLblsOverMax val="0"/>
  </c:chart>
  <c:spPr>
    <a:ln w="28575">
      <a:noFill/>
    </a:ln>
  </c:spPr>
  <c:txPr>
    <a:bodyPr/>
    <a:lstStyle/>
    <a:p>
      <a:pPr>
        <a:defRPr sz="1800">
          <a:latin typeface="Segoe UI" panose="020B0502040204020203" pitchFamily="34" charset="0"/>
          <a:cs typeface="Segoe UI" panose="020B0502040204020203"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317278892456137"/>
          <c:y val="1.6417007541539363E-2"/>
          <c:w val="0.66682721107543863"/>
          <c:h val="0.97171222378985189"/>
        </c:manualLayout>
      </c:layout>
      <c:barChart>
        <c:barDir val="bar"/>
        <c:grouping val="clustered"/>
        <c:varyColors val="0"/>
        <c:ser>
          <c:idx val="0"/>
          <c:order val="0"/>
          <c:tx>
            <c:strRef>
              <c:f>Sheet1!$B$1</c:f>
              <c:strCache>
                <c:ptCount val="1"/>
                <c:pt idx="0">
                  <c:v>10/22/2023</c:v>
                </c:pt>
              </c:strCache>
            </c:strRef>
          </c:tx>
          <c:spPr>
            <a:solidFill>
              <a:srgbClr val="00B050"/>
            </a:solidFill>
            <a:ln>
              <a:noFill/>
            </a:ln>
          </c:spPr>
          <c:invertIfNegative val="0"/>
          <c:dLbls>
            <c:dLbl>
              <c:idx val="4"/>
              <c:spPr>
                <a:noFill/>
                <a:ln>
                  <a:noFill/>
                </a:ln>
                <a:effectLst/>
              </c:spPr>
              <c:txPr>
                <a:bodyPr/>
                <a:lstStyle/>
                <a:p>
                  <a:pPr>
                    <a:defRPr sz="1800" b="0">
                      <a:solidFill>
                        <a:schemeClr val="tx1"/>
                      </a:solidFill>
                      <a:latin typeface="Segoe UI" panose="020B0502040204020203" pitchFamily="34" charset="0"/>
                      <a:cs typeface="Segoe UI" panose="020B0502040204020203"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116-4456-A48C-8E4C8768BFA3}"/>
                </c:ext>
              </c:extLst>
            </c:dLbl>
            <c:spPr>
              <a:noFill/>
              <a:ln>
                <a:noFill/>
              </a:ln>
              <a:effectLst/>
            </c:spPr>
            <c:txPr>
              <a:bodyPr/>
              <a:lstStyle/>
              <a:p>
                <a:pPr>
                  <a:defRPr sz="1800" b="0">
                    <a:solidFill>
                      <a:schemeClr val="bg1"/>
                    </a:solidFill>
                    <a:latin typeface="Segoe UI" panose="020B0502040204020203" pitchFamily="34" charset="0"/>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Excellent condition</c:v>
                </c:pt>
                <c:pt idx="1">
                  <c:v>Good condition</c:v>
                </c:pt>
                <c:pt idx="2">
                  <c:v>Fair condition</c:v>
                </c:pt>
                <c:pt idx="3">
                  <c:v>Poor condition</c:v>
                </c:pt>
                <c:pt idx="4">
                  <c:v>Unsure</c:v>
                </c:pt>
              </c:strCache>
            </c:strRef>
          </c:cat>
          <c:val>
            <c:numRef>
              <c:f>Sheet1!$B$2:$B$6</c:f>
              <c:numCache>
                <c:formatCode>0%</c:formatCode>
                <c:ptCount val="5"/>
                <c:pt idx="0">
                  <c:v>0.09</c:v>
                </c:pt>
                <c:pt idx="1">
                  <c:v>0.35</c:v>
                </c:pt>
                <c:pt idx="2">
                  <c:v>0.4</c:v>
                </c:pt>
                <c:pt idx="3">
                  <c:v>0.15</c:v>
                </c:pt>
                <c:pt idx="4">
                  <c:v>0.02</c:v>
                </c:pt>
              </c:numCache>
            </c:numRef>
          </c:val>
          <c:extLst>
            <c:ext xmlns:c16="http://schemas.microsoft.com/office/drawing/2014/chart" uri="{C3380CC4-5D6E-409C-BE32-E72D297353CC}">
              <c16:uniqueId val="{00000000-67C4-4F31-AA3B-1130BAF26A9F}"/>
            </c:ext>
          </c:extLst>
        </c:ser>
        <c:dLbls>
          <c:showLegendKey val="0"/>
          <c:showVal val="0"/>
          <c:showCatName val="0"/>
          <c:showSerName val="0"/>
          <c:showPercent val="0"/>
          <c:showBubbleSize val="0"/>
        </c:dLbls>
        <c:gapWidth val="100"/>
        <c:axId val="47753856"/>
        <c:axId val="47755648"/>
      </c:barChart>
      <c:catAx>
        <c:axId val="47753856"/>
        <c:scaling>
          <c:orientation val="maxMin"/>
        </c:scaling>
        <c:delete val="0"/>
        <c:axPos val="l"/>
        <c:numFmt formatCode="General" sourceLinked="0"/>
        <c:majorTickMark val="out"/>
        <c:minorTickMark val="none"/>
        <c:tickLblPos val="nextTo"/>
        <c:txPr>
          <a:bodyPr/>
          <a:lstStyle/>
          <a:p>
            <a:pPr>
              <a:defRPr sz="1200"/>
            </a:pPr>
            <a:endParaRPr lang="en-US"/>
          </a:p>
        </c:txPr>
        <c:crossAx val="47755648"/>
        <c:crosses val="autoZero"/>
        <c:auto val="1"/>
        <c:lblAlgn val="ctr"/>
        <c:lblOffset val="100"/>
        <c:noMultiLvlLbl val="0"/>
      </c:catAx>
      <c:valAx>
        <c:axId val="47755648"/>
        <c:scaling>
          <c:orientation val="minMax"/>
        </c:scaling>
        <c:delete val="1"/>
        <c:axPos val="t"/>
        <c:numFmt formatCode="0%" sourceLinked="1"/>
        <c:majorTickMark val="out"/>
        <c:minorTickMark val="none"/>
        <c:tickLblPos val="nextTo"/>
        <c:crossAx val="47753856"/>
        <c:crosses val="autoZero"/>
        <c:crossBetween val="between"/>
      </c:valAx>
      <c:spPr>
        <a:ln>
          <a:noFill/>
        </a:ln>
      </c:spPr>
    </c:plotArea>
    <c:plotVisOnly val="1"/>
    <c:dispBlanksAs val="gap"/>
    <c:showDLblsOverMax val="0"/>
  </c:chart>
  <c:spPr>
    <a:ln w="28575">
      <a:noFill/>
    </a:ln>
  </c:spPr>
  <c:txPr>
    <a:bodyPr/>
    <a:lstStyle/>
    <a:p>
      <a:pPr>
        <a:defRPr sz="1800">
          <a:latin typeface="Segoe UI" panose="020B0502040204020203" pitchFamily="34" charset="0"/>
          <a:cs typeface="Segoe UI" panose="020B0502040204020203" pitchFamily="34" charset="0"/>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317278892456137"/>
          <c:y val="1.6417007541539363E-2"/>
          <c:w val="0.66682721107543863"/>
          <c:h val="0.97171222378985189"/>
        </c:manualLayout>
      </c:layout>
      <c:barChart>
        <c:barDir val="bar"/>
        <c:grouping val="clustered"/>
        <c:varyColors val="0"/>
        <c:ser>
          <c:idx val="0"/>
          <c:order val="0"/>
          <c:tx>
            <c:strRef>
              <c:f>Sheet1!$B$1</c:f>
              <c:strCache>
                <c:ptCount val="1"/>
                <c:pt idx="0">
                  <c:v>10/22/2023</c:v>
                </c:pt>
              </c:strCache>
            </c:strRef>
          </c:tx>
          <c:spPr>
            <a:solidFill>
              <a:srgbClr val="00B050"/>
            </a:solidFill>
            <a:ln>
              <a:noFill/>
            </a:ln>
          </c:spPr>
          <c:invertIfNegative val="0"/>
          <c:dLbls>
            <c:spPr>
              <a:noFill/>
              <a:ln>
                <a:noFill/>
              </a:ln>
              <a:effectLst/>
            </c:spPr>
            <c:txPr>
              <a:bodyPr/>
              <a:lstStyle/>
              <a:p>
                <a:pPr>
                  <a:defRPr sz="1600" b="0">
                    <a:solidFill>
                      <a:schemeClr val="bg1"/>
                    </a:solidFill>
                    <a:latin typeface="Segoe UI" panose="020B0502040204020203" pitchFamily="34" charset="0"/>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Unable to pay rent/mortgage</c:v>
                </c:pt>
                <c:pt idx="1">
                  <c:v>Worried about bills</c:v>
                </c:pt>
                <c:pt idx="2">
                  <c:v>Go without something I can usually afford</c:v>
                </c:pt>
                <c:pt idx="3">
                  <c:v>Put off a trip or special purchase</c:v>
                </c:pt>
                <c:pt idx="4">
                  <c:v>Paying more for basic needs</c:v>
                </c:pt>
                <c:pt idx="5">
                  <c:v>Living paycheck to paycheck</c:v>
                </c:pt>
                <c:pt idx="6">
                  <c:v>Unable to save money</c:v>
                </c:pt>
              </c:strCache>
            </c:strRef>
          </c:cat>
          <c:val>
            <c:numRef>
              <c:f>Sheet1!$B$2:$B$8</c:f>
              <c:numCache>
                <c:formatCode>0%</c:formatCode>
                <c:ptCount val="7"/>
                <c:pt idx="0">
                  <c:v>0.04</c:v>
                </c:pt>
                <c:pt idx="1">
                  <c:v>0.06</c:v>
                </c:pt>
                <c:pt idx="2">
                  <c:v>0.04</c:v>
                </c:pt>
                <c:pt idx="3">
                  <c:v>0.06</c:v>
                </c:pt>
                <c:pt idx="4">
                  <c:v>0.33</c:v>
                </c:pt>
                <c:pt idx="5">
                  <c:v>0.17</c:v>
                </c:pt>
                <c:pt idx="6">
                  <c:v>0.12</c:v>
                </c:pt>
              </c:numCache>
            </c:numRef>
          </c:val>
          <c:extLst>
            <c:ext xmlns:c16="http://schemas.microsoft.com/office/drawing/2014/chart" uri="{C3380CC4-5D6E-409C-BE32-E72D297353CC}">
              <c16:uniqueId val="{00000000-67C4-4F31-AA3B-1130BAF26A9F}"/>
            </c:ext>
          </c:extLst>
        </c:ser>
        <c:dLbls>
          <c:showLegendKey val="0"/>
          <c:showVal val="0"/>
          <c:showCatName val="0"/>
          <c:showSerName val="0"/>
          <c:showPercent val="0"/>
          <c:showBubbleSize val="0"/>
        </c:dLbls>
        <c:gapWidth val="100"/>
        <c:axId val="47753856"/>
        <c:axId val="47755648"/>
      </c:barChart>
      <c:catAx>
        <c:axId val="47753856"/>
        <c:scaling>
          <c:orientation val="maxMin"/>
        </c:scaling>
        <c:delete val="0"/>
        <c:axPos val="l"/>
        <c:numFmt formatCode="General" sourceLinked="0"/>
        <c:majorTickMark val="out"/>
        <c:minorTickMark val="none"/>
        <c:tickLblPos val="nextTo"/>
        <c:txPr>
          <a:bodyPr/>
          <a:lstStyle/>
          <a:p>
            <a:pPr>
              <a:defRPr sz="1200"/>
            </a:pPr>
            <a:endParaRPr lang="en-US"/>
          </a:p>
        </c:txPr>
        <c:crossAx val="47755648"/>
        <c:crosses val="autoZero"/>
        <c:auto val="1"/>
        <c:lblAlgn val="ctr"/>
        <c:lblOffset val="100"/>
        <c:noMultiLvlLbl val="0"/>
      </c:catAx>
      <c:valAx>
        <c:axId val="47755648"/>
        <c:scaling>
          <c:orientation val="minMax"/>
        </c:scaling>
        <c:delete val="1"/>
        <c:axPos val="t"/>
        <c:numFmt formatCode="0%" sourceLinked="1"/>
        <c:majorTickMark val="out"/>
        <c:minorTickMark val="none"/>
        <c:tickLblPos val="nextTo"/>
        <c:crossAx val="47753856"/>
        <c:crosses val="autoZero"/>
        <c:crossBetween val="between"/>
      </c:valAx>
      <c:spPr>
        <a:ln>
          <a:noFill/>
        </a:ln>
      </c:spPr>
    </c:plotArea>
    <c:plotVisOnly val="1"/>
    <c:dispBlanksAs val="gap"/>
    <c:showDLblsOverMax val="0"/>
  </c:chart>
  <c:spPr>
    <a:ln w="28575">
      <a:noFill/>
    </a:ln>
  </c:spPr>
  <c:txPr>
    <a:bodyPr/>
    <a:lstStyle/>
    <a:p>
      <a:pPr>
        <a:defRPr sz="1800">
          <a:latin typeface="Segoe UI" panose="020B0502040204020203" pitchFamily="34" charset="0"/>
          <a:cs typeface="Segoe UI" panose="020B0502040204020203" pitchFamily="34" charset="0"/>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317278892456137"/>
          <c:y val="1.6417007541539363E-2"/>
          <c:w val="0.66682721107543863"/>
          <c:h val="0.97171222378985189"/>
        </c:manualLayout>
      </c:layout>
      <c:barChart>
        <c:barDir val="bar"/>
        <c:grouping val="clustered"/>
        <c:varyColors val="0"/>
        <c:ser>
          <c:idx val="0"/>
          <c:order val="0"/>
          <c:tx>
            <c:strRef>
              <c:f>Sheet1!$B$1</c:f>
              <c:strCache>
                <c:ptCount val="1"/>
                <c:pt idx="0">
                  <c:v>10/22/2023</c:v>
                </c:pt>
              </c:strCache>
            </c:strRef>
          </c:tx>
          <c:spPr>
            <a:solidFill>
              <a:srgbClr val="00B050"/>
            </a:solidFill>
            <a:ln>
              <a:noFill/>
            </a:ln>
          </c:spPr>
          <c:invertIfNegative val="0"/>
          <c:dLbls>
            <c:spPr>
              <a:noFill/>
              <a:ln>
                <a:noFill/>
              </a:ln>
              <a:effectLst/>
            </c:spPr>
            <c:txPr>
              <a:bodyPr/>
              <a:lstStyle/>
              <a:p>
                <a:pPr>
                  <a:defRPr sz="1600" b="0">
                    <a:solidFill>
                      <a:schemeClr val="bg1"/>
                    </a:solidFill>
                    <a:latin typeface="Segoe UI" panose="020B0502040204020203" pitchFamily="34" charset="0"/>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Unable to pay rent/mortgage</c:v>
                </c:pt>
                <c:pt idx="1">
                  <c:v>Worried about bills</c:v>
                </c:pt>
                <c:pt idx="2">
                  <c:v>Go without something I can usually afford</c:v>
                </c:pt>
                <c:pt idx="3">
                  <c:v>Put off a trip or special purchase</c:v>
                </c:pt>
                <c:pt idx="4">
                  <c:v>Paying more for basic needs</c:v>
                </c:pt>
                <c:pt idx="5">
                  <c:v>Living paycheck to paycheck</c:v>
                </c:pt>
                <c:pt idx="6">
                  <c:v>Unable to save money</c:v>
                </c:pt>
              </c:strCache>
            </c:strRef>
          </c:cat>
          <c:val>
            <c:numRef>
              <c:f>Sheet1!$B$2:$B$8</c:f>
              <c:numCache>
                <c:formatCode>0%</c:formatCode>
                <c:ptCount val="7"/>
                <c:pt idx="0">
                  <c:v>7.0000000000000007E-2</c:v>
                </c:pt>
                <c:pt idx="1">
                  <c:v>0.1</c:v>
                </c:pt>
                <c:pt idx="2">
                  <c:v>7.0000000000000007E-2</c:v>
                </c:pt>
                <c:pt idx="3">
                  <c:v>0.05</c:v>
                </c:pt>
                <c:pt idx="4">
                  <c:v>0.35</c:v>
                </c:pt>
                <c:pt idx="5">
                  <c:v>7.0000000000000007E-2</c:v>
                </c:pt>
                <c:pt idx="6">
                  <c:v>0.15</c:v>
                </c:pt>
              </c:numCache>
            </c:numRef>
          </c:val>
          <c:extLst>
            <c:ext xmlns:c16="http://schemas.microsoft.com/office/drawing/2014/chart" uri="{C3380CC4-5D6E-409C-BE32-E72D297353CC}">
              <c16:uniqueId val="{00000000-67C4-4F31-AA3B-1130BAF26A9F}"/>
            </c:ext>
          </c:extLst>
        </c:ser>
        <c:dLbls>
          <c:showLegendKey val="0"/>
          <c:showVal val="0"/>
          <c:showCatName val="0"/>
          <c:showSerName val="0"/>
          <c:showPercent val="0"/>
          <c:showBubbleSize val="0"/>
        </c:dLbls>
        <c:gapWidth val="100"/>
        <c:axId val="47753856"/>
        <c:axId val="47755648"/>
      </c:barChart>
      <c:catAx>
        <c:axId val="47753856"/>
        <c:scaling>
          <c:orientation val="maxMin"/>
        </c:scaling>
        <c:delete val="0"/>
        <c:axPos val="l"/>
        <c:numFmt formatCode="General" sourceLinked="0"/>
        <c:majorTickMark val="out"/>
        <c:minorTickMark val="none"/>
        <c:tickLblPos val="nextTo"/>
        <c:txPr>
          <a:bodyPr/>
          <a:lstStyle/>
          <a:p>
            <a:pPr>
              <a:defRPr sz="1200"/>
            </a:pPr>
            <a:endParaRPr lang="en-US"/>
          </a:p>
        </c:txPr>
        <c:crossAx val="47755648"/>
        <c:crosses val="autoZero"/>
        <c:auto val="1"/>
        <c:lblAlgn val="ctr"/>
        <c:lblOffset val="100"/>
        <c:noMultiLvlLbl val="0"/>
      </c:catAx>
      <c:valAx>
        <c:axId val="47755648"/>
        <c:scaling>
          <c:orientation val="minMax"/>
        </c:scaling>
        <c:delete val="1"/>
        <c:axPos val="t"/>
        <c:numFmt formatCode="0%" sourceLinked="1"/>
        <c:majorTickMark val="out"/>
        <c:minorTickMark val="none"/>
        <c:tickLblPos val="nextTo"/>
        <c:crossAx val="47753856"/>
        <c:crosses val="autoZero"/>
        <c:crossBetween val="between"/>
      </c:valAx>
      <c:spPr>
        <a:ln>
          <a:noFill/>
        </a:ln>
      </c:spPr>
    </c:plotArea>
    <c:plotVisOnly val="1"/>
    <c:dispBlanksAs val="gap"/>
    <c:showDLblsOverMax val="0"/>
  </c:chart>
  <c:spPr>
    <a:ln w="28575">
      <a:noFill/>
    </a:ln>
  </c:spPr>
  <c:txPr>
    <a:bodyPr/>
    <a:lstStyle/>
    <a:p>
      <a:pPr>
        <a:defRPr sz="1800">
          <a:latin typeface="Segoe UI" panose="020B0502040204020203" pitchFamily="34" charset="0"/>
          <a:cs typeface="Segoe UI" panose="020B0502040204020203" pitchFamily="34" charset="0"/>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317278892456137"/>
          <c:y val="1.6417007541539363E-2"/>
          <c:w val="0.66682721107543863"/>
          <c:h val="0.97171222378985189"/>
        </c:manualLayout>
      </c:layout>
      <c:barChart>
        <c:barDir val="bar"/>
        <c:grouping val="clustered"/>
        <c:varyColors val="0"/>
        <c:ser>
          <c:idx val="0"/>
          <c:order val="0"/>
          <c:tx>
            <c:strRef>
              <c:f>Sheet1!$B$1</c:f>
              <c:strCache>
                <c:ptCount val="1"/>
                <c:pt idx="0">
                  <c:v>10/22/2023</c:v>
                </c:pt>
              </c:strCache>
            </c:strRef>
          </c:tx>
          <c:spPr>
            <a:solidFill>
              <a:srgbClr val="00B050"/>
            </a:solidFill>
            <a:ln>
              <a:noFill/>
            </a:ln>
          </c:spPr>
          <c:invertIfNegative val="0"/>
          <c:dLbls>
            <c:spPr>
              <a:noFill/>
              <a:ln>
                <a:noFill/>
              </a:ln>
              <a:effectLst/>
            </c:spPr>
            <c:txPr>
              <a:bodyPr/>
              <a:lstStyle/>
              <a:p>
                <a:pPr>
                  <a:defRPr sz="1600" b="0">
                    <a:solidFill>
                      <a:schemeClr val="bg1"/>
                    </a:solidFill>
                    <a:latin typeface="Segoe UI" panose="020B0502040204020203" pitchFamily="34" charset="0"/>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President Biden</c:v>
                </c:pt>
                <c:pt idx="1">
                  <c:v>Democrats in Congress</c:v>
                </c:pt>
                <c:pt idx="2">
                  <c:v>President Trump</c:v>
                </c:pt>
                <c:pt idx="3">
                  <c:v>Republicans in Congress</c:v>
                </c:pt>
                <c:pt idx="4">
                  <c:v>Too much government spending</c:v>
                </c:pt>
                <c:pt idx="5">
                  <c:v>The economy recovering from COVID</c:v>
                </c:pt>
                <c:pt idx="6">
                  <c:v>Ukraine/Russia Conflict</c:v>
                </c:pt>
              </c:strCache>
            </c:strRef>
          </c:cat>
          <c:val>
            <c:numRef>
              <c:f>Sheet1!$B$2:$B$8</c:f>
              <c:numCache>
                <c:formatCode>0%</c:formatCode>
                <c:ptCount val="7"/>
                <c:pt idx="0">
                  <c:v>0.16</c:v>
                </c:pt>
                <c:pt idx="1">
                  <c:v>0.08</c:v>
                </c:pt>
                <c:pt idx="2">
                  <c:v>7.0000000000000007E-2</c:v>
                </c:pt>
                <c:pt idx="3">
                  <c:v>0.06</c:v>
                </c:pt>
                <c:pt idx="4">
                  <c:v>0.26</c:v>
                </c:pt>
                <c:pt idx="5">
                  <c:v>0.25</c:v>
                </c:pt>
                <c:pt idx="6">
                  <c:v>0.03</c:v>
                </c:pt>
              </c:numCache>
            </c:numRef>
          </c:val>
          <c:extLst>
            <c:ext xmlns:c16="http://schemas.microsoft.com/office/drawing/2014/chart" uri="{C3380CC4-5D6E-409C-BE32-E72D297353CC}">
              <c16:uniqueId val="{00000000-67C4-4F31-AA3B-1130BAF26A9F}"/>
            </c:ext>
          </c:extLst>
        </c:ser>
        <c:dLbls>
          <c:showLegendKey val="0"/>
          <c:showVal val="0"/>
          <c:showCatName val="0"/>
          <c:showSerName val="0"/>
          <c:showPercent val="0"/>
          <c:showBubbleSize val="0"/>
        </c:dLbls>
        <c:gapWidth val="100"/>
        <c:axId val="47753856"/>
        <c:axId val="47755648"/>
      </c:barChart>
      <c:catAx>
        <c:axId val="47753856"/>
        <c:scaling>
          <c:orientation val="maxMin"/>
        </c:scaling>
        <c:delete val="0"/>
        <c:axPos val="l"/>
        <c:numFmt formatCode="General" sourceLinked="0"/>
        <c:majorTickMark val="out"/>
        <c:minorTickMark val="none"/>
        <c:tickLblPos val="nextTo"/>
        <c:txPr>
          <a:bodyPr/>
          <a:lstStyle/>
          <a:p>
            <a:pPr>
              <a:defRPr sz="1200"/>
            </a:pPr>
            <a:endParaRPr lang="en-US"/>
          </a:p>
        </c:txPr>
        <c:crossAx val="47755648"/>
        <c:crosses val="autoZero"/>
        <c:auto val="1"/>
        <c:lblAlgn val="ctr"/>
        <c:lblOffset val="100"/>
        <c:noMultiLvlLbl val="0"/>
      </c:catAx>
      <c:valAx>
        <c:axId val="47755648"/>
        <c:scaling>
          <c:orientation val="minMax"/>
        </c:scaling>
        <c:delete val="1"/>
        <c:axPos val="t"/>
        <c:numFmt formatCode="0%" sourceLinked="1"/>
        <c:majorTickMark val="out"/>
        <c:minorTickMark val="none"/>
        <c:tickLblPos val="nextTo"/>
        <c:crossAx val="47753856"/>
        <c:crosses val="autoZero"/>
        <c:crossBetween val="between"/>
      </c:valAx>
      <c:spPr>
        <a:ln>
          <a:noFill/>
        </a:ln>
      </c:spPr>
    </c:plotArea>
    <c:plotVisOnly val="1"/>
    <c:dispBlanksAs val="gap"/>
    <c:showDLblsOverMax val="0"/>
  </c:chart>
  <c:spPr>
    <a:ln w="28575">
      <a:noFill/>
    </a:ln>
  </c:spPr>
  <c:txPr>
    <a:bodyPr/>
    <a:lstStyle/>
    <a:p>
      <a:pPr>
        <a:defRPr sz="1800">
          <a:latin typeface="Segoe UI" panose="020B0502040204020203" pitchFamily="34" charset="0"/>
          <a:cs typeface="Segoe UI" panose="020B0502040204020203" pitchFamily="34" charset="0"/>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432098765432098E-2"/>
          <c:y val="1.731632031374809E-2"/>
          <c:w val="0.96604938271604934"/>
          <c:h val="0.85500080393793199"/>
        </c:manualLayout>
      </c:layout>
      <c:barChart>
        <c:barDir val="col"/>
        <c:grouping val="clustered"/>
        <c:varyColors val="0"/>
        <c:ser>
          <c:idx val="0"/>
          <c:order val="0"/>
          <c:tx>
            <c:strRef>
              <c:f>Sheet1!$B$1</c:f>
              <c:strCache>
                <c:ptCount val="1"/>
                <c:pt idx="0">
                  <c:v>10/22/2023</c:v>
                </c:pt>
              </c:strCache>
            </c:strRef>
          </c:tx>
          <c:spPr>
            <a:solidFill>
              <a:schemeClr val="tx2">
                <a:lumMod val="50000"/>
                <a:lumOff val="50000"/>
              </a:schemeClr>
            </a:solidFill>
            <a:ln>
              <a:noFill/>
            </a:ln>
          </c:spPr>
          <c:invertIfNegative val="0"/>
          <c:dPt>
            <c:idx val="0"/>
            <c:invertIfNegative val="0"/>
            <c:bubble3D val="0"/>
            <c:extLst>
              <c:ext xmlns:c16="http://schemas.microsoft.com/office/drawing/2014/chart" uri="{C3380CC4-5D6E-409C-BE32-E72D297353CC}">
                <c16:uniqueId val="{00000001-9DBF-4710-BACF-9A32C7275D24}"/>
              </c:ext>
            </c:extLst>
          </c:dPt>
          <c:dPt>
            <c:idx val="1"/>
            <c:invertIfNegative val="0"/>
            <c:bubble3D val="0"/>
            <c:extLst>
              <c:ext xmlns:c16="http://schemas.microsoft.com/office/drawing/2014/chart" uri="{C3380CC4-5D6E-409C-BE32-E72D297353CC}">
                <c16:uniqueId val="{00000002-9DBF-4710-BACF-9A32C7275D24}"/>
              </c:ext>
            </c:extLst>
          </c:dPt>
          <c:dLbls>
            <c:spPr>
              <a:noFill/>
              <a:ln>
                <a:noFill/>
              </a:ln>
            </c:spPr>
            <c:txPr>
              <a:bodyPr/>
              <a:lstStyle/>
              <a:p>
                <a:pPr>
                  <a:defRPr sz="2400">
                    <a:solidFill>
                      <a:schemeClr val="bg1"/>
                    </a:solidFill>
                    <a:latin typeface="Segoe UI" panose="020B0502040204020203" pitchFamily="34" charset="0"/>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Out of control govt spending</c:v>
                </c:pt>
                <c:pt idx="1">
                  <c:v>Biden Administration policies</c:v>
                </c:pt>
                <c:pt idx="2">
                  <c:v>Combination of economic factors</c:v>
                </c:pt>
              </c:strCache>
            </c:strRef>
          </c:cat>
          <c:val>
            <c:numRef>
              <c:f>Sheet1!$B$2:$B$4</c:f>
              <c:numCache>
                <c:formatCode>0%</c:formatCode>
                <c:ptCount val="3"/>
                <c:pt idx="0">
                  <c:v>0.21</c:v>
                </c:pt>
                <c:pt idx="1">
                  <c:v>0.19</c:v>
                </c:pt>
                <c:pt idx="2">
                  <c:v>0.53</c:v>
                </c:pt>
              </c:numCache>
            </c:numRef>
          </c:val>
          <c:extLst>
            <c:ext xmlns:c16="http://schemas.microsoft.com/office/drawing/2014/chart" uri="{C3380CC4-5D6E-409C-BE32-E72D297353CC}">
              <c16:uniqueId val="{00000000-FDBA-4A8E-A224-73EC4325927B}"/>
            </c:ext>
          </c:extLst>
        </c:ser>
        <c:dLbls>
          <c:showLegendKey val="0"/>
          <c:showVal val="0"/>
          <c:showCatName val="0"/>
          <c:showSerName val="0"/>
          <c:showPercent val="0"/>
          <c:showBubbleSize val="0"/>
        </c:dLbls>
        <c:gapWidth val="96"/>
        <c:axId val="39873920"/>
        <c:axId val="40178048"/>
      </c:barChart>
      <c:catAx>
        <c:axId val="39873920"/>
        <c:scaling>
          <c:orientation val="minMax"/>
        </c:scaling>
        <c:delete val="0"/>
        <c:axPos val="b"/>
        <c:numFmt formatCode="General" sourceLinked="0"/>
        <c:majorTickMark val="out"/>
        <c:minorTickMark val="none"/>
        <c:tickLblPos val="nextTo"/>
        <c:txPr>
          <a:bodyPr/>
          <a:lstStyle/>
          <a:p>
            <a:pPr>
              <a:defRPr sz="1600" b="1">
                <a:latin typeface="Segoe UI" panose="020B0502040204020203" pitchFamily="34" charset="0"/>
                <a:cs typeface="Segoe UI" panose="020B0502040204020203" pitchFamily="34" charset="0"/>
              </a:defRPr>
            </a:pPr>
            <a:endParaRPr lang="en-US"/>
          </a:p>
        </c:txPr>
        <c:crossAx val="40178048"/>
        <c:crosses val="autoZero"/>
        <c:auto val="1"/>
        <c:lblAlgn val="ctr"/>
        <c:lblOffset val="100"/>
        <c:noMultiLvlLbl val="0"/>
      </c:catAx>
      <c:valAx>
        <c:axId val="40178048"/>
        <c:scaling>
          <c:orientation val="minMax"/>
        </c:scaling>
        <c:delete val="1"/>
        <c:axPos val="l"/>
        <c:numFmt formatCode="0%" sourceLinked="1"/>
        <c:majorTickMark val="out"/>
        <c:minorTickMark val="none"/>
        <c:tickLblPos val="nextTo"/>
        <c:crossAx val="39873920"/>
        <c:crosses val="autoZero"/>
        <c:crossBetween val="between"/>
      </c:valAx>
      <c:spPr>
        <a:noFill/>
        <a:ln w="25400">
          <a:noFill/>
        </a:ln>
      </c:spPr>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432098765432098E-2"/>
          <c:y val="1.731632031374809E-2"/>
          <c:w val="0.96604938271604934"/>
          <c:h val="0.77967245675783059"/>
        </c:manualLayout>
      </c:layout>
      <c:barChart>
        <c:barDir val="col"/>
        <c:grouping val="stacked"/>
        <c:varyColors val="0"/>
        <c:ser>
          <c:idx val="0"/>
          <c:order val="0"/>
          <c:tx>
            <c:strRef>
              <c:f>Sheet1!$B$1</c:f>
              <c:strCache>
                <c:ptCount val="1"/>
                <c:pt idx="0">
                  <c:v>Strongly</c:v>
                </c:pt>
              </c:strCache>
            </c:strRef>
          </c:tx>
          <c:spPr>
            <a:solidFill>
              <a:schemeClr val="tx2">
                <a:lumMod val="50000"/>
                <a:lumOff val="50000"/>
              </a:schemeClr>
            </a:solidFill>
            <a:ln>
              <a:noFill/>
            </a:ln>
          </c:spPr>
          <c:invertIfNegative val="0"/>
          <c:dPt>
            <c:idx val="1"/>
            <c:invertIfNegative val="0"/>
            <c:bubble3D val="0"/>
            <c:spPr>
              <a:solidFill>
                <a:srgbClr val="00B050"/>
              </a:solidFill>
              <a:ln>
                <a:noFill/>
              </a:ln>
            </c:spPr>
            <c:extLst>
              <c:ext xmlns:c16="http://schemas.microsoft.com/office/drawing/2014/chart" uri="{C3380CC4-5D6E-409C-BE32-E72D297353CC}">
                <c16:uniqueId val="{00000000-C3E7-4922-BE31-4E15FFB30C28}"/>
              </c:ext>
            </c:extLst>
          </c:dPt>
          <c:dPt>
            <c:idx val="2"/>
            <c:invertIfNegative val="0"/>
            <c:bubble3D val="0"/>
            <c:spPr>
              <a:solidFill>
                <a:schemeClr val="accent6"/>
              </a:solidFill>
              <a:ln>
                <a:noFill/>
              </a:ln>
            </c:spPr>
            <c:extLst>
              <c:ext xmlns:c16="http://schemas.microsoft.com/office/drawing/2014/chart" uri="{C3380CC4-5D6E-409C-BE32-E72D297353CC}">
                <c16:uniqueId val="{00000004-BE4D-48A2-AC0D-4B4092293D72}"/>
              </c:ext>
            </c:extLst>
          </c:dPt>
          <c:dPt>
            <c:idx val="3"/>
            <c:invertIfNegative val="0"/>
            <c:bubble3D val="0"/>
            <c:extLst>
              <c:ext xmlns:c16="http://schemas.microsoft.com/office/drawing/2014/chart" uri="{C3380CC4-5D6E-409C-BE32-E72D297353CC}">
                <c16:uniqueId val="{00000002-EF3C-436E-8615-E9100FCD0EBA}"/>
              </c:ext>
            </c:extLst>
          </c:dPt>
          <c:dLbls>
            <c:dLbl>
              <c:idx val="1"/>
              <c:delete val="1"/>
              <c:extLst>
                <c:ext xmlns:c15="http://schemas.microsoft.com/office/drawing/2012/chart" uri="{CE6537A1-D6FC-4f65-9D91-7224C49458BB}"/>
                <c:ext xmlns:c16="http://schemas.microsoft.com/office/drawing/2014/chart" uri="{C3380CC4-5D6E-409C-BE32-E72D297353CC}">
                  <c16:uniqueId val="{00000000-C3E7-4922-BE31-4E15FFB30C28}"/>
                </c:ext>
              </c:extLst>
            </c:dLbl>
            <c:dLbl>
              <c:idx val="2"/>
              <c:delete val="1"/>
              <c:extLst>
                <c:ext xmlns:c15="http://schemas.microsoft.com/office/drawing/2012/chart" uri="{CE6537A1-D6FC-4f65-9D91-7224C49458BB}"/>
                <c:ext xmlns:c16="http://schemas.microsoft.com/office/drawing/2014/chart" uri="{C3380CC4-5D6E-409C-BE32-E72D297353CC}">
                  <c16:uniqueId val="{00000004-BE4D-48A2-AC0D-4B4092293D72}"/>
                </c:ext>
              </c:extLst>
            </c:dLbl>
            <c:spPr>
              <a:noFill/>
              <a:ln>
                <a:noFill/>
              </a:ln>
              <a:effectLst/>
            </c:spPr>
            <c:txPr>
              <a:bodyPr wrap="square" lIns="38100" tIns="19050" rIns="38100" bIns="19050" anchor="ctr">
                <a:spAutoFit/>
              </a:bodyPr>
              <a:lstStyle/>
              <a:p>
                <a:pPr>
                  <a:defRPr sz="2400">
                    <a:solidFill>
                      <a:schemeClr val="bg1"/>
                    </a:solidFill>
                    <a:latin typeface="Segoe UI" panose="020B0502040204020203" pitchFamily="34" charset="0"/>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Pro-life</c:v>
                </c:pt>
                <c:pt idx="1">
                  <c:v>Unsure</c:v>
                </c:pt>
                <c:pt idx="2">
                  <c:v>Neither</c:v>
                </c:pt>
                <c:pt idx="3">
                  <c:v>Pro-choice</c:v>
                </c:pt>
              </c:strCache>
            </c:strRef>
          </c:cat>
          <c:val>
            <c:numRef>
              <c:f>Sheet1!$B$2:$B$5</c:f>
              <c:numCache>
                <c:formatCode>0%</c:formatCode>
                <c:ptCount val="4"/>
                <c:pt idx="0">
                  <c:v>0.22700000000000001</c:v>
                </c:pt>
                <c:pt idx="1">
                  <c:v>4.2999999999999997E-2</c:v>
                </c:pt>
                <c:pt idx="2">
                  <c:v>4.5999999999999999E-2</c:v>
                </c:pt>
                <c:pt idx="3">
                  <c:v>0.498</c:v>
                </c:pt>
              </c:numCache>
            </c:numRef>
          </c:val>
          <c:extLst>
            <c:ext xmlns:c16="http://schemas.microsoft.com/office/drawing/2014/chart" uri="{C3380CC4-5D6E-409C-BE32-E72D297353CC}">
              <c16:uniqueId val="{00000000-FDBA-4A8E-A224-73EC4325927B}"/>
            </c:ext>
          </c:extLst>
        </c:ser>
        <c:ser>
          <c:idx val="1"/>
          <c:order val="1"/>
          <c:tx>
            <c:strRef>
              <c:f>Sheet1!$C$1</c:f>
              <c:strCache>
                <c:ptCount val="1"/>
                <c:pt idx="0">
                  <c:v>Column1</c:v>
                </c:pt>
              </c:strCache>
            </c:strRef>
          </c:tx>
          <c:spPr>
            <a:solidFill>
              <a:srgbClr val="92D050"/>
            </a:solidFill>
          </c:spPr>
          <c:invertIfNegative val="0"/>
          <c:cat>
            <c:strRef>
              <c:f>Sheet1!$A$2:$A$5</c:f>
              <c:strCache>
                <c:ptCount val="4"/>
                <c:pt idx="0">
                  <c:v>Pro-life</c:v>
                </c:pt>
                <c:pt idx="1">
                  <c:v>Unsure</c:v>
                </c:pt>
                <c:pt idx="2">
                  <c:v>Neither</c:v>
                </c:pt>
                <c:pt idx="3">
                  <c:v>Pro-choice</c:v>
                </c:pt>
              </c:strCache>
            </c:strRef>
          </c:cat>
          <c:val>
            <c:numRef>
              <c:f>Sheet1!$C$2:$C$5</c:f>
              <c:numCache>
                <c:formatCode>General</c:formatCode>
                <c:ptCount val="4"/>
                <c:pt idx="0" formatCode="0%">
                  <c:v>7.5999999999999998E-2</c:v>
                </c:pt>
                <c:pt idx="3" formatCode="0%">
                  <c:v>0.11</c:v>
                </c:pt>
              </c:numCache>
            </c:numRef>
          </c:val>
          <c:extLst>
            <c:ext xmlns:c16="http://schemas.microsoft.com/office/drawing/2014/chart" uri="{C3380CC4-5D6E-409C-BE32-E72D297353CC}">
              <c16:uniqueId val="{00000001-A817-4E7D-8E6F-559D2E51C63F}"/>
            </c:ext>
          </c:extLst>
        </c:ser>
        <c:dLbls>
          <c:showLegendKey val="0"/>
          <c:showVal val="0"/>
          <c:showCatName val="0"/>
          <c:showSerName val="0"/>
          <c:showPercent val="0"/>
          <c:showBubbleSize val="0"/>
        </c:dLbls>
        <c:gapWidth val="96"/>
        <c:overlap val="100"/>
        <c:axId val="39873920"/>
        <c:axId val="40178048"/>
      </c:barChart>
      <c:lineChart>
        <c:grouping val="standard"/>
        <c:varyColors val="0"/>
        <c:ser>
          <c:idx val="2"/>
          <c:order val="2"/>
          <c:tx>
            <c:strRef>
              <c:f>Sheet1!$D$1</c:f>
              <c:strCache>
                <c:ptCount val="1"/>
                <c:pt idx="0">
                  <c:v>Column2</c:v>
                </c:pt>
              </c:strCache>
            </c:strRef>
          </c:tx>
          <c:spPr>
            <a:ln>
              <a:noFill/>
            </a:ln>
          </c:spPr>
          <c:marker>
            <c:symbol val="none"/>
          </c:marker>
          <c:dLbls>
            <c:spPr>
              <a:noFill/>
              <a:ln>
                <a:noFill/>
              </a:ln>
              <a:effectLst/>
            </c:spPr>
            <c:txPr>
              <a:bodyPr wrap="square" lIns="38100" tIns="19050" rIns="38100" bIns="19050" anchor="ctr">
                <a:spAutoFit/>
              </a:bodyPr>
              <a:lstStyle/>
              <a:p>
                <a:pPr>
                  <a:defRPr sz="2400">
                    <a:latin typeface="Segoe UI" panose="020B0502040204020203" pitchFamily="34" charset="0"/>
                    <a:cs typeface="Segoe UI" panose="020B0502040204020203"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Pro-life</c:v>
                </c:pt>
                <c:pt idx="1">
                  <c:v>Unsure</c:v>
                </c:pt>
                <c:pt idx="2">
                  <c:v>Neither</c:v>
                </c:pt>
                <c:pt idx="3">
                  <c:v>Pro-choice</c:v>
                </c:pt>
              </c:strCache>
            </c:strRef>
          </c:cat>
          <c:val>
            <c:numRef>
              <c:f>Sheet1!$D$2:$D$5</c:f>
              <c:numCache>
                <c:formatCode>0%</c:formatCode>
                <c:ptCount val="4"/>
                <c:pt idx="0">
                  <c:v>0.30299999999999999</c:v>
                </c:pt>
                <c:pt idx="1">
                  <c:v>4.2999999999999997E-2</c:v>
                </c:pt>
                <c:pt idx="2">
                  <c:v>4.5999999999999999E-2</c:v>
                </c:pt>
                <c:pt idx="3">
                  <c:v>0.60799999999999998</c:v>
                </c:pt>
              </c:numCache>
            </c:numRef>
          </c:val>
          <c:smooth val="0"/>
          <c:extLst>
            <c:ext xmlns:c16="http://schemas.microsoft.com/office/drawing/2014/chart" uri="{C3380CC4-5D6E-409C-BE32-E72D297353CC}">
              <c16:uniqueId val="{00000002-A817-4E7D-8E6F-559D2E51C63F}"/>
            </c:ext>
          </c:extLst>
        </c:ser>
        <c:dLbls>
          <c:showLegendKey val="0"/>
          <c:showVal val="0"/>
          <c:showCatName val="0"/>
          <c:showSerName val="0"/>
          <c:showPercent val="0"/>
          <c:showBubbleSize val="0"/>
        </c:dLbls>
        <c:marker val="1"/>
        <c:smooth val="0"/>
        <c:axId val="39873920"/>
        <c:axId val="40178048"/>
      </c:lineChart>
      <c:catAx>
        <c:axId val="39873920"/>
        <c:scaling>
          <c:orientation val="minMax"/>
        </c:scaling>
        <c:delete val="0"/>
        <c:axPos val="b"/>
        <c:numFmt formatCode="General" sourceLinked="0"/>
        <c:majorTickMark val="out"/>
        <c:minorTickMark val="none"/>
        <c:tickLblPos val="nextTo"/>
        <c:txPr>
          <a:bodyPr/>
          <a:lstStyle/>
          <a:p>
            <a:pPr>
              <a:defRPr sz="2000" b="1">
                <a:latin typeface="Segoe UI" panose="020B0502040204020203" pitchFamily="34" charset="0"/>
                <a:cs typeface="Segoe UI" panose="020B0502040204020203" pitchFamily="34" charset="0"/>
              </a:defRPr>
            </a:pPr>
            <a:endParaRPr lang="en-US"/>
          </a:p>
        </c:txPr>
        <c:crossAx val="40178048"/>
        <c:crosses val="autoZero"/>
        <c:auto val="1"/>
        <c:lblAlgn val="ctr"/>
        <c:lblOffset val="100"/>
        <c:noMultiLvlLbl val="0"/>
      </c:catAx>
      <c:valAx>
        <c:axId val="40178048"/>
        <c:scaling>
          <c:orientation val="minMax"/>
          <c:min val="0"/>
        </c:scaling>
        <c:delete val="1"/>
        <c:axPos val="l"/>
        <c:numFmt formatCode="0%" sourceLinked="1"/>
        <c:majorTickMark val="out"/>
        <c:minorTickMark val="none"/>
        <c:tickLblPos val="nextTo"/>
        <c:crossAx val="39873920"/>
        <c:crosses val="autoZero"/>
        <c:crossBetween val="between"/>
      </c:valAx>
      <c:spPr>
        <a:noFill/>
        <a:ln w="25400">
          <a:noFill/>
        </a:ln>
      </c:spPr>
    </c:plotArea>
    <c:legend>
      <c:legendPos val="b"/>
      <c:legendEntry>
        <c:idx val="1"/>
        <c:delete val="1"/>
      </c:legendEntry>
      <c:legendEntry>
        <c:idx val="2"/>
        <c:delete val="1"/>
      </c:legendEntry>
      <c:overlay val="0"/>
      <c:txPr>
        <a:bodyPr/>
        <a:lstStyle/>
        <a:p>
          <a:pPr>
            <a:defRPr>
              <a:latin typeface="Segoe UI" panose="020B0502040204020203" pitchFamily="34" charset="0"/>
              <a:cs typeface="Segoe UI" panose="020B0502040204020203" pitchFamily="34" charset="0"/>
            </a:defRPr>
          </a:pPr>
          <a:endParaRPr lang="en-US"/>
        </a:p>
      </c:txPr>
    </c:legend>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432098765432098E-2"/>
          <c:y val="1.731632031374809E-2"/>
          <c:w val="0.96604938271604934"/>
          <c:h val="0.85500080393793199"/>
        </c:manualLayout>
      </c:layout>
      <c:barChart>
        <c:barDir val="col"/>
        <c:grouping val="clustered"/>
        <c:varyColors val="0"/>
        <c:ser>
          <c:idx val="0"/>
          <c:order val="0"/>
          <c:tx>
            <c:strRef>
              <c:f>Sheet1!$B$1</c:f>
              <c:strCache>
                <c:ptCount val="1"/>
                <c:pt idx="0">
                  <c:v>10/22/2023</c:v>
                </c:pt>
              </c:strCache>
            </c:strRef>
          </c:tx>
          <c:spPr>
            <a:solidFill>
              <a:schemeClr val="tx2">
                <a:lumMod val="50000"/>
                <a:lumOff val="50000"/>
              </a:schemeClr>
            </a:solidFill>
            <a:ln>
              <a:noFill/>
            </a:ln>
          </c:spPr>
          <c:invertIfNegative val="0"/>
          <c:dPt>
            <c:idx val="0"/>
            <c:invertIfNegative val="0"/>
            <c:bubble3D val="0"/>
            <c:extLst>
              <c:ext xmlns:c16="http://schemas.microsoft.com/office/drawing/2014/chart" uri="{C3380CC4-5D6E-409C-BE32-E72D297353CC}">
                <c16:uniqueId val="{00000001-9DBF-4710-BACF-9A32C7275D24}"/>
              </c:ext>
            </c:extLst>
          </c:dPt>
          <c:dPt>
            <c:idx val="1"/>
            <c:invertIfNegative val="0"/>
            <c:bubble3D val="0"/>
            <c:extLst>
              <c:ext xmlns:c16="http://schemas.microsoft.com/office/drawing/2014/chart" uri="{C3380CC4-5D6E-409C-BE32-E72D297353CC}">
                <c16:uniqueId val="{00000002-9DBF-4710-BACF-9A32C7275D24}"/>
              </c:ext>
            </c:extLst>
          </c:dPt>
          <c:dPt>
            <c:idx val="2"/>
            <c:invertIfNegative val="0"/>
            <c:bubble3D val="0"/>
            <c:spPr>
              <a:solidFill>
                <a:schemeClr val="accent6"/>
              </a:solidFill>
              <a:ln>
                <a:noFill/>
              </a:ln>
            </c:spPr>
            <c:extLst>
              <c:ext xmlns:c16="http://schemas.microsoft.com/office/drawing/2014/chart" uri="{C3380CC4-5D6E-409C-BE32-E72D297353CC}">
                <c16:uniqueId val="{00000003-9739-422D-B098-A46C2378AFDC}"/>
              </c:ext>
            </c:extLst>
          </c:dPt>
          <c:dPt>
            <c:idx val="3"/>
            <c:invertIfNegative val="0"/>
            <c:bubble3D val="0"/>
            <c:spPr>
              <a:solidFill>
                <a:srgbClr val="00B050"/>
              </a:solidFill>
              <a:ln>
                <a:noFill/>
              </a:ln>
            </c:spPr>
            <c:extLst>
              <c:ext xmlns:c16="http://schemas.microsoft.com/office/drawing/2014/chart" uri="{C3380CC4-5D6E-409C-BE32-E72D297353CC}">
                <c16:uniqueId val="{00000004-9739-422D-B098-A46C2378AFDC}"/>
              </c:ext>
            </c:extLst>
          </c:dPt>
          <c:dLbls>
            <c:spPr>
              <a:noFill/>
              <a:ln>
                <a:noFill/>
              </a:ln>
            </c:spPr>
            <c:txPr>
              <a:bodyPr/>
              <a:lstStyle/>
              <a:p>
                <a:pPr>
                  <a:defRPr sz="2400">
                    <a:solidFill>
                      <a:schemeClr val="bg1"/>
                    </a:solidFill>
                    <a:latin typeface="Segoe UI" panose="020B0502040204020203" pitchFamily="34" charset="0"/>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State by state</c:v>
                </c:pt>
                <c:pt idx="1">
                  <c:v>National</c:v>
                </c:pt>
                <c:pt idx="2">
                  <c:v>Neither</c:v>
                </c:pt>
                <c:pt idx="3">
                  <c:v>Unsure</c:v>
                </c:pt>
              </c:strCache>
            </c:strRef>
          </c:cat>
          <c:val>
            <c:numRef>
              <c:f>Sheet1!$B$2:$B$5</c:f>
              <c:numCache>
                <c:formatCode>0%</c:formatCode>
                <c:ptCount val="4"/>
                <c:pt idx="0">
                  <c:v>0.44</c:v>
                </c:pt>
                <c:pt idx="1">
                  <c:v>0.45</c:v>
                </c:pt>
                <c:pt idx="2">
                  <c:v>0.05</c:v>
                </c:pt>
                <c:pt idx="3">
                  <c:v>0.06</c:v>
                </c:pt>
              </c:numCache>
            </c:numRef>
          </c:val>
          <c:extLst>
            <c:ext xmlns:c16="http://schemas.microsoft.com/office/drawing/2014/chart" uri="{C3380CC4-5D6E-409C-BE32-E72D297353CC}">
              <c16:uniqueId val="{00000000-FDBA-4A8E-A224-73EC4325927B}"/>
            </c:ext>
          </c:extLst>
        </c:ser>
        <c:dLbls>
          <c:showLegendKey val="0"/>
          <c:showVal val="0"/>
          <c:showCatName val="0"/>
          <c:showSerName val="0"/>
          <c:showPercent val="0"/>
          <c:showBubbleSize val="0"/>
        </c:dLbls>
        <c:gapWidth val="96"/>
        <c:axId val="39873920"/>
        <c:axId val="40178048"/>
      </c:barChart>
      <c:catAx>
        <c:axId val="39873920"/>
        <c:scaling>
          <c:orientation val="minMax"/>
        </c:scaling>
        <c:delete val="0"/>
        <c:axPos val="b"/>
        <c:numFmt formatCode="General" sourceLinked="0"/>
        <c:majorTickMark val="out"/>
        <c:minorTickMark val="none"/>
        <c:tickLblPos val="nextTo"/>
        <c:txPr>
          <a:bodyPr/>
          <a:lstStyle/>
          <a:p>
            <a:pPr>
              <a:defRPr sz="1600" b="1">
                <a:latin typeface="Segoe UI" panose="020B0502040204020203" pitchFamily="34" charset="0"/>
                <a:cs typeface="Segoe UI" panose="020B0502040204020203" pitchFamily="34" charset="0"/>
              </a:defRPr>
            </a:pPr>
            <a:endParaRPr lang="en-US"/>
          </a:p>
        </c:txPr>
        <c:crossAx val="40178048"/>
        <c:crosses val="autoZero"/>
        <c:auto val="1"/>
        <c:lblAlgn val="ctr"/>
        <c:lblOffset val="100"/>
        <c:noMultiLvlLbl val="0"/>
      </c:catAx>
      <c:valAx>
        <c:axId val="40178048"/>
        <c:scaling>
          <c:orientation val="minMax"/>
        </c:scaling>
        <c:delete val="1"/>
        <c:axPos val="l"/>
        <c:numFmt formatCode="0%" sourceLinked="1"/>
        <c:majorTickMark val="out"/>
        <c:minorTickMark val="none"/>
        <c:tickLblPos val="nextTo"/>
        <c:crossAx val="39873920"/>
        <c:crosses val="autoZero"/>
        <c:crossBetween val="between"/>
      </c:valAx>
      <c:spPr>
        <a:noFill/>
        <a:ln w="25400">
          <a:noFill/>
        </a:ln>
      </c:spPr>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432098765432098E-2"/>
          <c:y val="1.731632031374809E-2"/>
          <c:w val="0.96604938271604934"/>
          <c:h val="0.77967245675783059"/>
        </c:manualLayout>
      </c:layout>
      <c:barChart>
        <c:barDir val="col"/>
        <c:grouping val="stacked"/>
        <c:varyColors val="0"/>
        <c:ser>
          <c:idx val="0"/>
          <c:order val="0"/>
          <c:tx>
            <c:strRef>
              <c:f>Sheet1!$B$1</c:f>
              <c:strCache>
                <c:ptCount val="1"/>
                <c:pt idx="0">
                  <c:v>Strongly</c:v>
                </c:pt>
              </c:strCache>
            </c:strRef>
          </c:tx>
          <c:spPr>
            <a:solidFill>
              <a:schemeClr val="tx2">
                <a:lumMod val="50000"/>
                <a:lumOff val="50000"/>
              </a:schemeClr>
            </a:solidFill>
            <a:ln>
              <a:noFill/>
            </a:ln>
          </c:spPr>
          <c:invertIfNegative val="0"/>
          <c:dPt>
            <c:idx val="1"/>
            <c:invertIfNegative val="0"/>
            <c:bubble3D val="0"/>
            <c:spPr>
              <a:solidFill>
                <a:schemeClr val="accent6"/>
              </a:solidFill>
              <a:ln>
                <a:noFill/>
              </a:ln>
            </c:spPr>
            <c:extLst>
              <c:ext xmlns:c16="http://schemas.microsoft.com/office/drawing/2014/chart" uri="{C3380CC4-5D6E-409C-BE32-E72D297353CC}">
                <c16:uniqueId val="{00000000-C3E7-4922-BE31-4E15FFB30C28}"/>
              </c:ext>
            </c:extLst>
          </c:dPt>
          <c:dLbls>
            <c:dLbl>
              <c:idx val="1"/>
              <c:delete val="1"/>
              <c:extLst>
                <c:ext xmlns:c15="http://schemas.microsoft.com/office/drawing/2012/chart" uri="{CE6537A1-D6FC-4f65-9D91-7224C49458BB}"/>
                <c:ext xmlns:c16="http://schemas.microsoft.com/office/drawing/2014/chart" uri="{C3380CC4-5D6E-409C-BE32-E72D297353CC}">
                  <c16:uniqueId val="{00000000-C3E7-4922-BE31-4E15FFB30C28}"/>
                </c:ext>
              </c:extLst>
            </c:dLbl>
            <c:spPr>
              <a:noFill/>
              <a:ln>
                <a:noFill/>
              </a:ln>
              <a:effectLst/>
            </c:spPr>
            <c:txPr>
              <a:bodyPr wrap="square" lIns="38100" tIns="19050" rIns="38100" bIns="19050" anchor="ctr">
                <a:spAutoFit/>
              </a:bodyPr>
              <a:lstStyle/>
              <a:p>
                <a:pPr>
                  <a:defRPr sz="2400">
                    <a:solidFill>
                      <a:schemeClr val="bg1"/>
                    </a:solidFill>
                    <a:latin typeface="Segoe UI" panose="020B0502040204020203" pitchFamily="34" charset="0"/>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GOP candidate</c:v>
                </c:pt>
                <c:pt idx="1">
                  <c:v>Unsure</c:v>
                </c:pt>
                <c:pt idx="2">
                  <c:v>DEM candidate</c:v>
                </c:pt>
              </c:strCache>
            </c:strRef>
          </c:cat>
          <c:val>
            <c:numRef>
              <c:f>Sheet1!$B$2:$B$4</c:f>
              <c:numCache>
                <c:formatCode>0%</c:formatCode>
                <c:ptCount val="3"/>
                <c:pt idx="0">
                  <c:v>0.20899999999999999</c:v>
                </c:pt>
                <c:pt idx="1">
                  <c:v>0.27</c:v>
                </c:pt>
                <c:pt idx="2">
                  <c:v>0.35799999999999998</c:v>
                </c:pt>
              </c:numCache>
            </c:numRef>
          </c:val>
          <c:extLst>
            <c:ext xmlns:c16="http://schemas.microsoft.com/office/drawing/2014/chart" uri="{C3380CC4-5D6E-409C-BE32-E72D297353CC}">
              <c16:uniqueId val="{00000000-FDBA-4A8E-A224-73EC4325927B}"/>
            </c:ext>
          </c:extLst>
        </c:ser>
        <c:ser>
          <c:idx val="1"/>
          <c:order val="1"/>
          <c:tx>
            <c:strRef>
              <c:f>Sheet1!$C$1</c:f>
              <c:strCache>
                <c:ptCount val="1"/>
                <c:pt idx="0">
                  <c:v>Column1</c:v>
                </c:pt>
              </c:strCache>
            </c:strRef>
          </c:tx>
          <c:spPr>
            <a:solidFill>
              <a:srgbClr val="92D050"/>
            </a:solidFill>
          </c:spPr>
          <c:invertIfNegative val="0"/>
          <c:cat>
            <c:strRef>
              <c:f>Sheet1!$A$2:$A$4</c:f>
              <c:strCache>
                <c:ptCount val="3"/>
                <c:pt idx="0">
                  <c:v>GOP candidate</c:v>
                </c:pt>
                <c:pt idx="1">
                  <c:v>Unsure</c:v>
                </c:pt>
                <c:pt idx="2">
                  <c:v>DEM candidate</c:v>
                </c:pt>
              </c:strCache>
            </c:strRef>
          </c:cat>
          <c:val>
            <c:numRef>
              <c:f>Sheet1!$C$2:$C$4</c:f>
              <c:numCache>
                <c:formatCode>General</c:formatCode>
                <c:ptCount val="3"/>
                <c:pt idx="0" formatCode="0%">
                  <c:v>6.8000000000000005E-2</c:v>
                </c:pt>
                <c:pt idx="2" formatCode="0%">
                  <c:v>9.5000000000000001E-2</c:v>
                </c:pt>
              </c:numCache>
            </c:numRef>
          </c:val>
          <c:extLst>
            <c:ext xmlns:c16="http://schemas.microsoft.com/office/drawing/2014/chart" uri="{C3380CC4-5D6E-409C-BE32-E72D297353CC}">
              <c16:uniqueId val="{00000001-A817-4E7D-8E6F-559D2E51C63F}"/>
            </c:ext>
          </c:extLst>
        </c:ser>
        <c:dLbls>
          <c:showLegendKey val="0"/>
          <c:showVal val="0"/>
          <c:showCatName val="0"/>
          <c:showSerName val="0"/>
          <c:showPercent val="0"/>
          <c:showBubbleSize val="0"/>
        </c:dLbls>
        <c:gapWidth val="96"/>
        <c:overlap val="100"/>
        <c:axId val="39873920"/>
        <c:axId val="40178048"/>
      </c:barChart>
      <c:lineChart>
        <c:grouping val="standard"/>
        <c:varyColors val="0"/>
        <c:ser>
          <c:idx val="2"/>
          <c:order val="2"/>
          <c:tx>
            <c:strRef>
              <c:f>Sheet1!$D$1</c:f>
              <c:strCache>
                <c:ptCount val="1"/>
                <c:pt idx="0">
                  <c:v>Column2</c:v>
                </c:pt>
              </c:strCache>
            </c:strRef>
          </c:tx>
          <c:spPr>
            <a:ln>
              <a:noFill/>
            </a:ln>
          </c:spPr>
          <c:marker>
            <c:symbol val="none"/>
          </c:marker>
          <c:dLbls>
            <c:spPr>
              <a:noFill/>
              <a:ln>
                <a:noFill/>
              </a:ln>
              <a:effectLst/>
            </c:spPr>
            <c:txPr>
              <a:bodyPr wrap="square" lIns="38100" tIns="19050" rIns="38100" bIns="19050" anchor="ctr">
                <a:spAutoFit/>
              </a:bodyPr>
              <a:lstStyle/>
              <a:p>
                <a:pPr>
                  <a:defRPr sz="2400">
                    <a:latin typeface="Segoe UI" panose="020B0502040204020203" pitchFamily="34" charset="0"/>
                    <a:cs typeface="Segoe UI" panose="020B0502040204020203"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GOP candidate</c:v>
                </c:pt>
                <c:pt idx="1">
                  <c:v>Unsure</c:v>
                </c:pt>
                <c:pt idx="2">
                  <c:v>DEM candidate</c:v>
                </c:pt>
              </c:strCache>
            </c:strRef>
          </c:cat>
          <c:val>
            <c:numRef>
              <c:f>Sheet1!$D$2:$D$4</c:f>
              <c:numCache>
                <c:formatCode>0%</c:formatCode>
                <c:ptCount val="3"/>
                <c:pt idx="0">
                  <c:v>0.27700000000000002</c:v>
                </c:pt>
                <c:pt idx="1">
                  <c:v>0.27</c:v>
                </c:pt>
                <c:pt idx="2">
                  <c:v>0.45299999999999996</c:v>
                </c:pt>
              </c:numCache>
            </c:numRef>
          </c:val>
          <c:smooth val="0"/>
          <c:extLst>
            <c:ext xmlns:c16="http://schemas.microsoft.com/office/drawing/2014/chart" uri="{C3380CC4-5D6E-409C-BE32-E72D297353CC}">
              <c16:uniqueId val="{00000002-A817-4E7D-8E6F-559D2E51C63F}"/>
            </c:ext>
          </c:extLst>
        </c:ser>
        <c:dLbls>
          <c:showLegendKey val="0"/>
          <c:showVal val="0"/>
          <c:showCatName val="0"/>
          <c:showSerName val="0"/>
          <c:showPercent val="0"/>
          <c:showBubbleSize val="0"/>
        </c:dLbls>
        <c:marker val="1"/>
        <c:smooth val="0"/>
        <c:axId val="39873920"/>
        <c:axId val="40178048"/>
      </c:lineChart>
      <c:catAx>
        <c:axId val="39873920"/>
        <c:scaling>
          <c:orientation val="minMax"/>
        </c:scaling>
        <c:delete val="0"/>
        <c:axPos val="b"/>
        <c:numFmt formatCode="General" sourceLinked="0"/>
        <c:majorTickMark val="out"/>
        <c:minorTickMark val="none"/>
        <c:tickLblPos val="nextTo"/>
        <c:txPr>
          <a:bodyPr/>
          <a:lstStyle/>
          <a:p>
            <a:pPr>
              <a:defRPr sz="2000" b="1">
                <a:latin typeface="Segoe UI" panose="020B0502040204020203" pitchFamily="34" charset="0"/>
                <a:cs typeface="Segoe UI" panose="020B0502040204020203" pitchFamily="34" charset="0"/>
              </a:defRPr>
            </a:pPr>
            <a:endParaRPr lang="en-US"/>
          </a:p>
        </c:txPr>
        <c:crossAx val="40178048"/>
        <c:crosses val="autoZero"/>
        <c:auto val="1"/>
        <c:lblAlgn val="ctr"/>
        <c:lblOffset val="100"/>
        <c:noMultiLvlLbl val="0"/>
      </c:catAx>
      <c:valAx>
        <c:axId val="40178048"/>
        <c:scaling>
          <c:orientation val="minMax"/>
          <c:max val="0.55000000000000004"/>
          <c:min val="0"/>
        </c:scaling>
        <c:delete val="1"/>
        <c:axPos val="l"/>
        <c:numFmt formatCode="0%" sourceLinked="1"/>
        <c:majorTickMark val="out"/>
        <c:minorTickMark val="none"/>
        <c:tickLblPos val="nextTo"/>
        <c:crossAx val="39873920"/>
        <c:crosses val="autoZero"/>
        <c:crossBetween val="between"/>
      </c:valAx>
      <c:spPr>
        <a:noFill/>
        <a:ln w="25400">
          <a:noFill/>
        </a:ln>
      </c:spPr>
    </c:plotArea>
    <c:legend>
      <c:legendPos val="b"/>
      <c:legendEntry>
        <c:idx val="1"/>
        <c:delete val="1"/>
      </c:legendEntry>
      <c:legendEntry>
        <c:idx val="2"/>
        <c:delete val="1"/>
      </c:legendEntry>
      <c:overlay val="0"/>
      <c:txPr>
        <a:bodyPr/>
        <a:lstStyle/>
        <a:p>
          <a:pPr>
            <a:defRPr>
              <a:latin typeface="Segoe UI" panose="020B0502040204020203" pitchFamily="34" charset="0"/>
              <a:cs typeface="Segoe UI" panose="020B0502040204020203" pitchFamily="34" charset="0"/>
            </a:defRPr>
          </a:pPr>
          <a:endParaRPr lang="en-US"/>
        </a:p>
      </c:txPr>
    </c:legend>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432098765432098E-2"/>
          <c:y val="1.731632031374809E-2"/>
          <c:w val="0.96604938271604934"/>
          <c:h val="0.79895800688398044"/>
        </c:manualLayout>
      </c:layout>
      <c:barChart>
        <c:barDir val="col"/>
        <c:grouping val="stacked"/>
        <c:varyColors val="0"/>
        <c:ser>
          <c:idx val="0"/>
          <c:order val="0"/>
          <c:tx>
            <c:strRef>
              <c:f>Sheet1!$B$1</c:f>
              <c:strCache>
                <c:ptCount val="1"/>
                <c:pt idx="0">
                  <c:v>Strongly</c:v>
                </c:pt>
              </c:strCache>
            </c:strRef>
          </c:tx>
          <c:spPr>
            <a:solidFill>
              <a:schemeClr val="tx2">
                <a:lumMod val="50000"/>
                <a:lumOff val="50000"/>
              </a:schemeClr>
            </a:solidFill>
            <a:ln>
              <a:noFill/>
            </a:ln>
          </c:spPr>
          <c:invertIfNegative val="0"/>
          <c:dPt>
            <c:idx val="1"/>
            <c:invertIfNegative val="0"/>
            <c:bubble3D val="0"/>
            <c:spPr>
              <a:solidFill>
                <a:schemeClr val="accent6"/>
              </a:solidFill>
              <a:ln>
                <a:noFill/>
              </a:ln>
            </c:spPr>
            <c:extLst>
              <c:ext xmlns:c16="http://schemas.microsoft.com/office/drawing/2014/chart" uri="{C3380CC4-5D6E-409C-BE32-E72D297353CC}">
                <c16:uniqueId val="{00000000-C3E7-4922-BE31-4E15FFB30C28}"/>
              </c:ext>
            </c:extLst>
          </c:dPt>
          <c:dLbls>
            <c:dLbl>
              <c:idx val="1"/>
              <c:delete val="1"/>
              <c:extLst>
                <c:ext xmlns:c15="http://schemas.microsoft.com/office/drawing/2012/chart" uri="{CE6537A1-D6FC-4f65-9D91-7224C49458BB}"/>
                <c:ext xmlns:c16="http://schemas.microsoft.com/office/drawing/2014/chart" uri="{C3380CC4-5D6E-409C-BE32-E72D297353CC}">
                  <c16:uniqueId val="{00000000-C3E7-4922-BE31-4E15FFB30C28}"/>
                </c:ext>
              </c:extLst>
            </c:dLbl>
            <c:spPr>
              <a:noFill/>
              <a:ln>
                <a:noFill/>
              </a:ln>
              <a:effectLst/>
            </c:spPr>
            <c:txPr>
              <a:bodyPr wrap="square" lIns="38100" tIns="19050" rIns="38100" bIns="19050" anchor="ctr">
                <a:spAutoFit/>
              </a:bodyPr>
              <a:lstStyle/>
              <a:p>
                <a:pPr>
                  <a:defRPr sz="2400">
                    <a:solidFill>
                      <a:schemeClr val="bg1"/>
                    </a:solidFill>
                    <a:latin typeface="Segoe UI" panose="020B0502040204020203" pitchFamily="34" charset="0"/>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Approve</c:v>
                </c:pt>
                <c:pt idx="1">
                  <c:v>Unsure</c:v>
                </c:pt>
                <c:pt idx="2">
                  <c:v>Disapprove</c:v>
                </c:pt>
              </c:strCache>
            </c:strRef>
          </c:cat>
          <c:val>
            <c:numRef>
              <c:f>Sheet1!$B$2:$B$4</c:f>
              <c:numCache>
                <c:formatCode>0%</c:formatCode>
                <c:ptCount val="3"/>
                <c:pt idx="0">
                  <c:v>0.192</c:v>
                </c:pt>
                <c:pt idx="1">
                  <c:v>0.11799999999999999</c:v>
                </c:pt>
                <c:pt idx="2">
                  <c:v>0.438</c:v>
                </c:pt>
              </c:numCache>
            </c:numRef>
          </c:val>
          <c:extLst>
            <c:ext xmlns:c16="http://schemas.microsoft.com/office/drawing/2014/chart" uri="{C3380CC4-5D6E-409C-BE32-E72D297353CC}">
              <c16:uniqueId val="{00000000-FDBA-4A8E-A224-73EC4325927B}"/>
            </c:ext>
          </c:extLst>
        </c:ser>
        <c:ser>
          <c:idx val="1"/>
          <c:order val="1"/>
          <c:tx>
            <c:strRef>
              <c:f>Sheet1!$C$1</c:f>
              <c:strCache>
                <c:ptCount val="1"/>
                <c:pt idx="0">
                  <c:v>Column1</c:v>
                </c:pt>
              </c:strCache>
            </c:strRef>
          </c:tx>
          <c:spPr>
            <a:solidFill>
              <a:srgbClr val="92D050"/>
            </a:solidFill>
          </c:spPr>
          <c:invertIfNegative val="0"/>
          <c:cat>
            <c:strRef>
              <c:f>Sheet1!$A$2:$A$4</c:f>
              <c:strCache>
                <c:ptCount val="3"/>
                <c:pt idx="0">
                  <c:v>Approve</c:v>
                </c:pt>
                <c:pt idx="1">
                  <c:v>Unsure</c:v>
                </c:pt>
                <c:pt idx="2">
                  <c:v>Disapprove</c:v>
                </c:pt>
              </c:strCache>
            </c:strRef>
          </c:cat>
          <c:val>
            <c:numRef>
              <c:f>Sheet1!$C$2:$C$4</c:f>
              <c:numCache>
                <c:formatCode>General</c:formatCode>
                <c:ptCount val="3"/>
                <c:pt idx="0" formatCode="0%">
                  <c:v>0.161</c:v>
                </c:pt>
                <c:pt idx="2" formatCode="0%">
                  <c:v>9.0999999999999998E-2</c:v>
                </c:pt>
              </c:numCache>
            </c:numRef>
          </c:val>
          <c:extLst>
            <c:ext xmlns:c16="http://schemas.microsoft.com/office/drawing/2014/chart" uri="{C3380CC4-5D6E-409C-BE32-E72D297353CC}">
              <c16:uniqueId val="{00000001-A817-4E7D-8E6F-559D2E51C63F}"/>
            </c:ext>
          </c:extLst>
        </c:ser>
        <c:dLbls>
          <c:showLegendKey val="0"/>
          <c:showVal val="0"/>
          <c:showCatName val="0"/>
          <c:showSerName val="0"/>
          <c:showPercent val="0"/>
          <c:showBubbleSize val="0"/>
        </c:dLbls>
        <c:gapWidth val="96"/>
        <c:overlap val="100"/>
        <c:axId val="39873920"/>
        <c:axId val="40178048"/>
      </c:barChart>
      <c:lineChart>
        <c:grouping val="standard"/>
        <c:varyColors val="0"/>
        <c:ser>
          <c:idx val="2"/>
          <c:order val="2"/>
          <c:tx>
            <c:strRef>
              <c:f>Sheet1!$D$1</c:f>
              <c:strCache>
                <c:ptCount val="1"/>
                <c:pt idx="0">
                  <c:v>Column2</c:v>
                </c:pt>
              </c:strCache>
            </c:strRef>
          </c:tx>
          <c:spPr>
            <a:ln>
              <a:noFill/>
            </a:ln>
          </c:spPr>
          <c:marker>
            <c:symbol val="none"/>
          </c:marker>
          <c:dLbls>
            <c:spPr>
              <a:noFill/>
              <a:ln>
                <a:noFill/>
              </a:ln>
              <a:effectLst/>
            </c:spPr>
            <c:txPr>
              <a:bodyPr wrap="square" lIns="38100" tIns="19050" rIns="38100" bIns="19050" anchor="ctr">
                <a:spAutoFit/>
              </a:bodyPr>
              <a:lstStyle/>
              <a:p>
                <a:pPr>
                  <a:defRPr sz="2400">
                    <a:latin typeface="Segoe UI" panose="020B0502040204020203" pitchFamily="34" charset="0"/>
                    <a:cs typeface="Segoe UI" panose="020B0502040204020203"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Approve</c:v>
                </c:pt>
                <c:pt idx="1">
                  <c:v>Unsure</c:v>
                </c:pt>
                <c:pt idx="2">
                  <c:v>Disapprove</c:v>
                </c:pt>
              </c:strCache>
            </c:strRef>
          </c:cat>
          <c:val>
            <c:numRef>
              <c:f>Sheet1!$D$2:$D$4</c:f>
              <c:numCache>
                <c:formatCode>0%</c:formatCode>
                <c:ptCount val="3"/>
                <c:pt idx="0">
                  <c:v>0.35299999999999998</c:v>
                </c:pt>
                <c:pt idx="1">
                  <c:v>0.11799999999999999</c:v>
                </c:pt>
                <c:pt idx="2">
                  <c:v>0.52900000000000003</c:v>
                </c:pt>
              </c:numCache>
            </c:numRef>
          </c:val>
          <c:smooth val="0"/>
          <c:extLst>
            <c:ext xmlns:c16="http://schemas.microsoft.com/office/drawing/2014/chart" uri="{C3380CC4-5D6E-409C-BE32-E72D297353CC}">
              <c16:uniqueId val="{00000002-A817-4E7D-8E6F-559D2E51C63F}"/>
            </c:ext>
          </c:extLst>
        </c:ser>
        <c:dLbls>
          <c:showLegendKey val="0"/>
          <c:showVal val="0"/>
          <c:showCatName val="0"/>
          <c:showSerName val="0"/>
          <c:showPercent val="0"/>
          <c:showBubbleSize val="0"/>
        </c:dLbls>
        <c:marker val="1"/>
        <c:smooth val="0"/>
        <c:axId val="39873920"/>
        <c:axId val="40178048"/>
      </c:lineChart>
      <c:catAx>
        <c:axId val="39873920"/>
        <c:scaling>
          <c:orientation val="minMax"/>
        </c:scaling>
        <c:delete val="0"/>
        <c:axPos val="b"/>
        <c:numFmt formatCode="General" sourceLinked="0"/>
        <c:majorTickMark val="out"/>
        <c:minorTickMark val="none"/>
        <c:tickLblPos val="nextTo"/>
        <c:txPr>
          <a:bodyPr/>
          <a:lstStyle/>
          <a:p>
            <a:pPr>
              <a:defRPr sz="2000" b="1">
                <a:latin typeface="Segoe UI" panose="020B0502040204020203" pitchFamily="34" charset="0"/>
                <a:cs typeface="Segoe UI" panose="020B0502040204020203" pitchFamily="34" charset="0"/>
              </a:defRPr>
            </a:pPr>
            <a:endParaRPr lang="en-US"/>
          </a:p>
        </c:txPr>
        <c:crossAx val="40178048"/>
        <c:crosses val="autoZero"/>
        <c:auto val="1"/>
        <c:lblAlgn val="ctr"/>
        <c:lblOffset val="100"/>
        <c:noMultiLvlLbl val="0"/>
      </c:catAx>
      <c:valAx>
        <c:axId val="40178048"/>
        <c:scaling>
          <c:orientation val="minMax"/>
          <c:min val="0"/>
        </c:scaling>
        <c:delete val="1"/>
        <c:axPos val="l"/>
        <c:numFmt formatCode="0%" sourceLinked="1"/>
        <c:majorTickMark val="out"/>
        <c:minorTickMark val="none"/>
        <c:tickLblPos val="nextTo"/>
        <c:crossAx val="39873920"/>
        <c:crosses val="autoZero"/>
        <c:crossBetween val="between"/>
      </c:valAx>
      <c:spPr>
        <a:noFill/>
        <a:ln w="25400">
          <a:noFill/>
        </a:ln>
      </c:spPr>
    </c:plotArea>
    <c:legend>
      <c:legendPos val="b"/>
      <c:legendEntry>
        <c:idx val="1"/>
        <c:delete val="1"/>
      </c:legendEntry>
      <c:legendEntry>
        <c:idx val="2"/>
        <c:delete val="1"/>
      </c:legendEntry>
      <c:overlay val="0"/>
      <c:txPr>
        <a:bodyPr/>
        <a:lstStyle/>
        <a:p>
          <a:pPr>
            <a:defRPr>
              <a:latin typeface="Segoe UI" panose="020B0502040204020203" pitchFamily="34" charset="0"/>
              <a:cs typeface="Segoe UI" panose="020B0502040204020203" pitchFamily="34" charset="0"/>
            </a:defRPr>
          </a:pPr>
          <a:endParaRPr lang="en-US"/>
        </a:p>
      </c:txPr>
    </c:legend>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432098765432098E-2"/>
          <c:y val="1.731632031374809E-2"/>
          <c:w val="0.96604938271604934"/>
          <c:h val="0.77967245675783059"/>
        </c:manualLayout>
      </c:layout>
      <c:barChart>
        <c:barDir val="col"/>
        <c:grouping val="stacked"/>
        <c:varyColors val="0"/>
        <c:ser>
          <c:idx val="0"/>
          <c:order val="0"/>
          <c:tx>
            <c:strRef>
              <c:f>Sheet1!$B$1</c:f>
              <c:strCache>
                <c:ptCount val="1"/>
                <c:pt idx="0">
                  <c:v>Strongly</c:v>
                </c:pt>
              </c:strCache>
            </c:strRef>
          </c:tx>
          <c:spPr>
            <a:solidFill>
              <a:schemeClr val="tx2">
                <a:lumMod val="50000"/>
                <a:lumOff val="50000"/>
              </a:schemeClr>
            </a:solidFill>
            <a:ln>
              <a:noFill/>
            </a:ln>
          </c:spPr>
          <c:invertIfNegative val="0"/>
          <c:dPt>
            <c:idx val="1"/>
            <c:invertIfNegative val="0"/>
            <c:bubble3D val="0"/>
            <c:spPr>
              <a:solidFill>
                <a:schemeClr val="accent6"/>
              </a:solidFill>
              <a:ln>
                <a:noFill/>
              </a:ln>
            </c:spPr>
            <c:extLst>
              <c:ext xmlns:c16="http://schemas.microsoft.com/office/drawing/2014/chart" uri="{C3380CC4-5D6E-409C-BE32-E72D297353CC}">
                <c16:uniqueId val="{00000000-C3E7-4922-BE31-4E15FFB30C28}"/>
              </c:ext>
            </c:extLst>
          </c:dPt>
          <c:dLbls>
            <c:dLbl>
              <c:idx val="1"/>
              <c:delete val="1"/>
              <c:extLst>
                <c:ext xmlns:c15="http://schemas.microsoft.com/office/drawing/2012/chart" uri="{CE6537A1-D6FC-4f65-9D91-7224C49458BB}"/>
                <c:ext xmlns:c16="http://schemas.microsoft.com/office/drawing/2014/chart" uri="{C3380CC4-5D6E-409C-BE32-E72D297353CC}">
                  <c16:uniqueId val="{00000000-C3E7-4922-BE31-4E15FFB30C28}"/>
                </c:ext>
              </c:extLst>
            </c:dLbl>
            <c:spPr>
              <a:noFill/>
              <a:ln>
                <a:noFill/>
              </a:ln>
              <a:effectLst/>
            </c:spPr>
            <c:txPr>
              <a:bodyPr wrap="square" lIns="38100" tIns="19050" rIns="38100" bIns="19050" anchor="ctr">
                <a:spAutoFit/>
              </a:bodyPr>
              <a:lstStyle/>
              <a:p>
                <a:pPr>
                  <a:defRPr sz="2400">
                    <a:solidFill>
                      <a:schemeClr val="bg1"/>
                    </a:solidFill>
                    <a:latin typeface="Segoe UI" panose="020B0502040204020203" pitchFamily="34" charset="0"/>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GOP candidate</c:v>
                </c:pt>
                <c:pt idx="1">
                  <c:v>Unsure</c:v>
                </c:pt>
                <c:pt idx="2">
                  <c:v>DEM candidate</c:v>
                </c:pt>
              </c:strCache>
            </c:strRef>
          </c:cat>
          <c:val>
            <c:numRef>
              <c:f>Sheet1!$B$2:$B$4</c:f>
              <c:numCache>
                <c:formatCode>0%</c:formatCode>
                <c:ptCount val="3"/>
                <c:pt idx="0">
                  <c:v>0.42899999999999999</c:v>
                </c:pt>
                <c:pt idx="1">
                  <c:v>0.151</c:v>
                </c:pt>
                <c:pt idx="2">
                  <c:v>0.24099999999999999</c:v>
                </c:pt>
              </c:numCache>
            </c:numRef>
          </c:val>
          <c:extLst>
            <c:ext xmlns:c16="http://schemas.microsoft.com/office/drawing/2014/chart" uri="{C3380CC4-5D6E-409C-BE32-E72D297353CC}">
              <c16:uniqueId val="{00000000-FDBA-4A8E-A224-73EC4325927B}"/>
            </c:ext>
          </c:extLst>
        </c:ser>
        <c:ser>
          <c:idx val="1"/>
          <c:order val="1"/>
          <c:tx>
            <c:strRef>
              <c:f>Sheet1!$C$1</c:f>
              <c:strCache>
                <c:ptCount val="1"/>
                <c:pt idx="0">
                  <c:v>Column1</c:v>
                </c:pt>
              </c:strCache>
            </c:strRef>
          </c:tx>
          <c:spPr>
            <a:solidFill>
              <a:srgbClr val="92D050"/>
            </a:solidFill>
          </c:spPr>
          <c:invertIfNegative val="0"/>
          <c:cat>
            <c:strRef>
              <c:f>Sheet1!$A$2:$A$4</c:f>
              <c:strCache>
                <c:ptCount val="3"/>
                <c:pt idx="0">
                  <c:v>GOP candidate</c:v>
                </c:pt>
                <c:pt idx="1">
                  <c:v>Unsure</c:v>
                </c:pt>
                <c:pt idx="2">
                  <c:v>DEM candidate</c:v>
                </c:pt>
              </c:strCache>
            </c:strRef>
          </c:cat>
          <c:val>
            <c:numRef>
              <c:f>Sheet1!$C$2:$C$4</c:f>
              <c:numCache>
                <c:formatCode>General</c:formatCode>
                <c:ptCount val="3"/>
                <c:pt idx="0" formatCode="0%">
                  <c:v>0.113</c:v>
                </c:pt>
                <c:pt idx="2" formatCode="0%">
                  <c:v>6.6000000000000003E-2</c:v>
                </c:pt>
              </c:numCache>
            </c:numRef>
          </c:val>
          <c:extLst>
            <c:ext xmlns:c16="http://schemas.microsoft.com/office/drawing/2014/chart" uri="{C3380CC4-5D6E-409C-BE32-E72D297353CC}">
              <c16:uniqueId val="{00000001-A817-4E7D-8E6F-559D2E51C63F}"/>
            </c:ext>
          </c:extLst>
        </c:ser>
        <c:dLbls>
          <c:showLegendKey val="0"/>
          <c:showVal val="0"/>
          <c:showCatName val="0"/>
          <c:showSerName val="0"/>
          <c:showPercent val="0"/>
          <c:showBubbleSize val="0"/>
        </c:dLbls>
        <c:gapWidth val="96"/>
        <c:overlap val="100"/>
        <c:axId val="39873920"/>
        <c:axId val="40178048"/>
      </c:barChart>
      <c:lineChart>
        <c:grouping val="standard"/>
        <c:varyColors val="0"/>
        <c:ser>
          <c:idx val="2"/>
          <c:order val="2"/>
          <c:tx>
            <c:strRef>
              <c:f>Sheet1!$D$1</c:f>
              <c:strCache>
                <c:ptCount val="1"/>
                <c:pt idx="0">
                  <c:v>Column2</c:v>
                </c:pt>
              </c:strCache>
            </c:strRef>
          </c:tx>
          <c:spPr>
            <a:ln>
              <a:noFill/>
            </a:ln>
          </c:spPr>
          <c:marker>
            <c:symbol val="none"/>
          </c:marker>
          <c:dLbls>
            <c:spPr>
              <a:noFill/>
              <a:ln>
                <a:noFill/>
              </a:ln>
              <a:effectLst/>
            </c:spPr>
            <c:txPr>
              <a:bodyPr wrap="square" lIns="38100" tIns="19050" rIns="38100" bIns="19050" anchor="ctr">
                <a:spAutoFit/>
              </a:bodyPr>
              <a:lstStyle/>
              <a:p>
                <a:pPr>
                  <a:defRPr sz="2400">
                    <a:latin typeface="Segoe UI" panose="020B0502040204020203" pitchFamily="34" charset="0"/>
                    <a:cs typeface="Segoe UI" panose="020B0502040204020203"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GOP candidate</c:v>
                </c:pt>
                <c:pt idx="1">
                  <c:v>Unsure</c:v>
                </c:pt>
                <c:pt idx="2">
                  <c:v>DEM candidate</c:v>
                </c:pt>
              </c:strCache>
            </c:strRef>
          </c:cat>
          <c:val>
            <c:numRef>
              <c:f>Sheet1!$D$2:$D$4</c:f>
              <c:numCache>
                <c:formatCode>0%</c:formatCode>
                <c:ptCount val="3"/>
                <c:pt idx="0">
                  <c:v>0.54200000000000004</c:v>
                </c:pt>
                <c:pt idx="1">
                  <c:v>0.151</c:v>
                </c:pt>
                <c:pt idx="2">
                  <c:v>0.307</c:v>
                </c:pt>
              </c:numCache>
            </c:numRef>
          </c:val>
          <c:smooth val="0"/>
          <c:extLst>
            <c:ext xmlns:c16="http://schemas.microsoft.com/office/drawing/2014/chart" uri="{C3380CC4-5D6E-409C-BE32-E72D297353CC}">
              <c16:uniqueId val="{00000002-A817-4E7D-8E6F-559D2E51C63F}"/>
            </c:ext>
          </c:extLst>
        </c:ser>
        <c:dLbls>
          <c:showLegendKey val="0"/>
          <c:showVal val="0"/>
          <c:showCatName val="0"/>
          <c:showSerName val="0"/>
          <c:showPercent val="0"/>
          <c:showBubbleSize val="0"/>
        </c:dLbls>
        <c:marker val="1"/>
        <c:smooth val="0"/>
        <c:axId val="39873920"/>
        <c:axId val="40178048"/>
      </c:lineChart>
      <c:catAx>
        <c:axId val="39873920"/>
        <c:scaling>
          <c:orientation val="minMax"/>
        </c:scaling>
        <c:delete val="0"/>
        <c:axPos val="b"/>
        <c:numFmt formatCode="General" sourceLinked="0"/>
        <c:majorTickMark val="out"/>
        <c:minorTickMark val="none"/>
        <c:tickLblPos val="nextTo"/>
        <c:txPr>
          <a:bodyPr/>
          <a:lstStyle/>
          <a:p>
            <a:pPr>
              <a:defRPr sz="2000" b="1">
                <a:latin typeface="Segoe UI" panose="020B0502040204020203" pitchFamily="34" charset="0"/>
                <a:cs typeface="Segoe UI" panose="020B0502040204020203" pitchFamily="34" charset="0"/>
              </a:defRPr>
            </a:pPr>
            <a:endParaRPr lang="en-US"/>
          </a:p>
        </c:txPr>
        <c:crossAx val="40178048"/>
        <c:crosses val="autoZero"/>
        <c:auto val="1"/>
        <c:lblAlgn val="ctr"/>
        <c:lblOffset val="100"/>
        <c:noMultiLvlLbl val="0"/>
      </c:catAx>
      <c:valAx>
        <c:axId val="40178048"/>
        <c:scaling>
          <c:orientation val="minMax"/>
          <c:min val="0"/>
        </c:scaling>
        <c:delete val="1"/>
        <c:axPos val="l"/>
        <c:numFmt formatCode="0%" sourceLinked="1"/>
        <c:majorTickMark val="out"/>
        <c:minorTickMark val="none"/>
        <c:tickLblPos val="nextTo"/>
        <c:crossAx val="39873920"/>
        <c:crosses val="autoZero"/>
        <c:crossBetween val="between"/>
      </c:valAx>
      <c:spPr>
        <a:noFill/>
        <a:ln w="25400">
          <a:noFill/>
        </a:ln>
      </c:spPr>
    </c:plotArea>
    <c:legend>
      <c:legendPos val="b"/>
      <c:legendEntry>
        <c:idx val="1"/>
        <c:delete val="1"/>
      </c:legendEntry>
      <c:legendEntry>
        <c:idx val="2"/>
        <c:delete val="1"/>
      </c:legendEntry>
      <c:overlay val="0"/>
      <c:txPr>
        <a:bodyPr/>
        <a:lstStyle/>
        <a:p>
          <a:pPr>
            <a:defRPr>
              <a:latin typeface="Segoe UI" panose="020B0502040204020203" pitchFamily="34" charset="0"/>
              <a:cs typeface="Segoe UI" panose="020B0502040204020203" pitchFamily="34" charset="0"/>
            </a:defRPr>
          </a:pPr>
          <a:endParaRPr lang="en-US"/>
        </a:p>
      </c:txPr>
    </c:legend>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432098765432098E-2"/>
          <c:y val="1.731632031374809E-2"/>
          <c:w val="0.96604938271604934"/>
          <c:h val="0.77967245675783059"/>
        </c:manualLayout>
      </c:layout>
      <c:barChart>
        <c:barDir val="col"/>
        <c:grouping val="stacked"/>
        <c:varyColors val="0"/>
        <c:ser>
          <c:idx val="0"/>
          <c:order val="0"/>
          <c:tx>
            <c:strRef>
              <c:f>Sheet1!$B$1</c:f>
              <c:strCache>
                <c:ptCount val="1"/>
                <c:pt idx="0">
                  <c:v>Strongly</c:v>
                </c:pt>
              </c:strCache>
            </c:strRef>
          </c:tx>
          <c:spPr>
            <a:solidFill>
              <a:schemeClr val="tx2">
                <a:lumMod val="50000"/>
                <a:lumOff val="50000"/>
              </a:schemeClr>
            </a:solidFill>
            <a:ln>
              <a:noFill/>
            </a:ln>
          </c:spPr>
          <c:invertIfNegative val="0"/>
          <c:dPt>
            <c:idx val="1"/>
            <c:invertIfNegative val="0"/>
            <c:bubble3D val="0"/>
            <c:spPr>
              <a:solidFill>
                <a:schemeClr val="accent6"/>
              </a:solidFill>
              <a:ln>
                <a:noFill/>
              </a:ln>
            </c:spPr>
            <c:extLst>
              <c:ext xmlns:c16="http://schemas.microsoft.com/office/drawing/2014/chart" uri="{C3380CC4-5D6E-409C-BE32-E72D297353CC}">
                <c16:uniqueId val="{00000000-C3E7-4922-BE31-4E15FFB30C28}"/>
              </c:ext>
            </c:extLst>
          </c:dPt>
          <c:dLbls>
            <c:dLbl>
              <c:idx val="1"/>
              <c:delete val="1"/>
              <c:extLst>
                <c:ext xmlns:c15="http://schemas.microsoft.com/office/drawing/2012/chart" uri="{CE6537A1-D6FC-4f65-9D91-7224C49458BB}"/>
                <c:ext xmlns:c16="http://schemas.microsoft.com/office/drawing/2014/chart" uri="{C3380CC4-5D6E-409C-BE32-E72D297353CC}">
                  <c16:uniqueId val="{00000000-C3E7-4922-BE31-4E15FFB30C28}"/>
                </c:ext>
              </c:extLst>
            </c:dLbl>
            <c:spPr>
              <a:noFill/>
              <a:ln>
                <a:noFill/>
              </a:ln>
              <a:effectLst/>
            </c:spPr>
            <c:txPr>
              <a:bodyPr wrap="square" lIns="38100" tIns="19050" rIns="38100" bIns="19050" anchor="ctr">
                <a:spAutoFit/>
              </a:bodyPr>
              <a:lstStyle/>
              <a:p>
                <a:pPr>
                  <a:defRPr sz="2400">
                    <a:solidFill>
                      <a:schemeClr val="bg1"/>
                    </a:solidFill>
                    <a:latin typeface="Segoe UI" panose="020B0502040204020203" pitchFamily="34" charset="0"/>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GOP candidate</c:v>
                </c:pt>
                <c:pt idx="1">
                  <c:v>Unsure</c:v>
                </c:pt>
                <c:pt idx="2">
                  <c:v>DEM candidate</c:v>
                </c:pt>
              </c:strCache>
            </c:strRef>
          </c:cat>
          <c:val>
            <c:numRef>
              <c:f>Sheet1!$B$2:$B$4</c:f>
              <c:numCache>
                <c:formatCode>0%</c:formatCode>
                <c:ptCount val="3"/>
                <c:pt idx="0">
                  <c:v>0.38800000000000001</c:v>
                </c:pt>
                <c:pt idx="1">
                  <c:v>9.7000000000000003E-2</c:v>
                </c:pt>
                <c:pt idx="2">
                  <c:v>0.27600000000000002</c:v>
                </c:pt>
              </c:numCache>
            </c:numRef>
          </c:val>
          <c:extLst>
            <c:ext xmlns:c16="http://schemas.microsoft.com/office/drawing/2014/chart" uri="{C3380CC4-5D6E-409C-BE32-E72D297353CC}">
              <c16:uniqueId val="{00000000-FDBA-4A8E-A224-73EC4325927B}"/>
            </c:ext>
          </c:extLst>
        </c:ser>
        <c:ser>
          <c:idx val="1"/>
          <c:order val="1"/>
          <c:tx>
            <c:strRef>
              <c:f>Sheet1!$C$1</c:f>
              <c:strCache>
                <c:ptCount val="1"/>
                <c:pt idx="0">
                  <c:v>Column1</c:v>
                </c:pt>
              </c:strCache>
            </c:strRef>
          </c:tx>
          <c:spPr>
            <a:solidFill>
              <a:srgbClr val="92D050"/>
            </a:solidFill>
          </c:spPr>
          <c:invertIfNegative val="0"/>
          <c:cat>
            <c:strRef>
              <c:f>Sheet1!$A$2:$A$4</c:f>
              <c:strCache>
                <c:ptCount val="3"/>
                <c:pt idx="0">
                  <c:v>GOP candidate</c:v>
                </c:pt>
                <c:pt idx="1">
                  <c:v>Unsure</c:v>
                </c:pt>
                <c:pt idx="2">
                  <c:v>DEM candidate</c:v>
                </c:pt>
              </c:strCache>
            </c:strRef>
          </c:cat>
          <c:val>
            <c:numRef>
              <c:f>Sheet1!$C$2:$C$4</c:f>
              <c:numCache>
                <c:formatCode>General</c:formatCode>
                <c:ptCount val="3"/>
                <c:pt idx="0" formatCode="0%">
                  <c:v>0.14499999999999999</c:v>
                </c:pt>
                <c:pt idx="2" formatCode="0%">
                  <c:v>9.5000000000000001E-2</c:v>
                </c:pt>
              </c:numCache>
            </c:numRef>
          </c:val>
          <c:extLst>
            <c:ext xmlns:c16="http://schemas.microsoft.com/office/drawing/2014/chart" uri="{C3380CC4-5D6E-409C-BE32-E72D297353CC}">
              <c16:uniqueId val="{00000001-A817-4E7D-8E6F-559D2E51C63F}"/>
            </c:ext>
          </c:extLst>
        </c:ser>
        <c:dLbls>
          <c:showLegendKey val="0"/>
          <c:showVal val="0"/>
          <c:showCatName val="0"/>
          <c:showSerName val="0"/>
          <c:showPercent val="0"/>
          <c:showBubbleSize val="0"/>
        </c:dLbls>
        <c:gapWidth val="96"/>
        <c:overlap val="100"/>
        <c:axId val="39873920"/>
        <c:axId val="40178048"/>
      </c:barChart>
      <c:lineChart>
        <c:grouping val="standard"/>
        <c:varyColors val="0"/>
        <c:ser>
          <c:idx val="2"/>
          <c:order val="2"/>
          <c:tx>
            <c:strRef>
              <c:f>Sheet1!$D$1</c:f>
              <c:strCache>
                <c:ptCount val="1"/>
                <c:pt idx="0">
                  <c:v>Column2</c:v>
                </c:pt>
              </c:strCache>
            </c:strRef>
          </c:tx>
          <c:spPr>
            <a:ln>
              <a:noFill/>
            </a:ln>
          </c:spPr>
          <c:marker>
            <c:symbol val="none"/>
          </c:marker>
          <c:dLbls>
            <c:spPr>
              <a:noFill/>
              <a:ln>
                <a:noFill/>
              </a:ln>
              <a:effectLst/>
            </c:spPr>
            <c:txPr>
              <a:bodyPr wrap="square" lIns="38100" tIns="19050" rIns="38100" bIns="19050" anchor="ctr">
                <a:spAutoFit/>
              </a:bodyPr>
              <a:lstStyle/>
              <a:p>
                <a:pPr>
                  <a:defRPr sz="2400">
                    <a:latin typeface="Segoe UI" panose="020B0502040204020203" pitchFamily="34" charset="0"/>
                    <a:cs typeface="Segoe UI" panose="020B0502040204020203"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GOP candidate</c:v>
                </c:pt>
                <c:pt idx="1">
                  <c:v>Unsure</c:v>
                </c:pt>
                <c:pt idx="2">
                  <c:v>DEM candidate</c:v>
                </c:pt>
              </c:strCache>
            </c:strRef>
          </c:cat>
          <c:val>
            <c:numRef>
              <c:f>Sheet1!$D$2:$D$4</c:f>
              <c:numCache>
                <c:formatCode>0%</c:formatCode>
                <c:ptCount val="3"/>
                <c:pt idx="0">
                  <c:v>0.53300000000000003</c:v>
                </c:pt>
                <c:pt idx="1">
                  <c:v>9.7000000000000003E-2</c:v>
                </c:pt>
                <c:pt idx="2">
                  <c:v>0.371</c:v>
                </c:pt>
              </c:numCache>
            </c:numRef>
          </c:val>
          <c:smooth val="0"/>
          <c:extLst>
            <c:ext xmlns:c16="http://schemas.microsoft.com/office/drawing/2014/chart" uri="{C3380CC4-5D6E-409C-BE32-E72D297353CC}">
              <c16:uniqueId val="{00000002-A817-4E7D-8E6F-559D2E51C63F}"/>
            </c:ext>
          </c:extLst>
        </c:ser>
        <c:dLbls>
          <c:showLegendKey val="0"/>
          <c:showVal val="0"/>
          <c:showCatName val="0"/>
          <c:showSerName val="0"/>
          <c:showPercent val="0"/>
          <c:showBubbleSize val="0"/>
        </c:dLbls>
        <c:marker val="1"/>
        <c:smooth val="0"/>
        <c:axId val="39873920"/>
        <c:axId val="40178048"/>
      </c:lineChart>
      <c:catAx>
        <c:axId val="39873920"/>
        <c:scaling>
          <c:orientation val="minMax"/>
        </c:scaling>
        <c:delete val="0"/>
        <c:axPos val="b"/>
        <c:numFmt formatCode="General" sourceLinked="0"/>
        <c:majorTickMark val="out"/>
        <c:minorTickMark val="none"/>
        <c:tickLblPos val="nextTo"/>
        <c:txPr>
          <a:bodyPr/>
          <a:lstStyle/>
          <a:p>
            <a:pPr>
              <a:defRPr sz="2000" b="1">
                <a:latin typeface="Segoe UI" panose="020B0502040204020203" pitchFamily="34" charset="0"/>
                <a:cs typeface="Segoe UI" panose="020B0502040204020203" pitchFamily="34" charset="0"/>
              </a:defRPr>
            </a:pPr>
            <a:endParaRPr lang="en-US"/>
          </a:p>
        </c:txPr>
        <c:crossAx val="40178048"/>
        <c:crosses val="autoZero"/>
        <c:auto val="1"/>
        <c:lblAlgn val="ctr"/>
        <c:lblOffset val="100"/>
        <c:noMultiLvlLbl val="0"/>
      </c:catAx>
      <c:valAx>
        <c:axId val="40178048"/>
        <c:scaling>
          <c:orientation val="minMax"/>
          <c:min val="0"/>
        </c:scaling>
        <c:delete val="1"/>
        <c:axPos val="l"/>
        <c:numFmt formatCode="0%" sourceLinked="1"/>
        <c:majorTickMark val="out"/>
        <c:minorTickMark val="none"/>
        <c:tickLblPos val="nextTo"/>
        <c:crossAx val="39873920"/>
        <c:crosses val="autoZero"/>
        <c:crossBetween val="between"/>
      </c:valAx>
      <c:spPr>
        <a:noFill/>
        <a:ln w="25400">
          <a:noFill/>
        </a:ln>
      </c:spPr>
    </c:plotArea>
    <c:legend>
      <c:legendPos val="b"/>
      <c:legendEntry>
        <c:idx val="1"/>
        <c:delete val="1"/>
      </c:legendEntry>
      <c:legendEntry>
        <c:idx val="2"/>
        <c:delete val="1"/>
      </c:legendEntry>
      <c:overlay val="0"/>
      <c:txPr>
        <a:bodyPr/>
        <a:lstStyle/>
        <a:p>
          <a:pPr>
            <a:defRPr>
              <a:latin typeface="Segoe UI" panose="020B0502040204020203" pitchFamily="34" charset="0"/>
              <a:cs typeface="Segoe UI" panose="020B0502040204020203" pitchFamily="34" charset="0"/>
            </a:defRPr>
          </a:pPr>
          <a:endParaRPr lang="en-US"/>
        </a:p>
      </c:txPr>
    </c:legend>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432098765432098E-2"/>
          <c:y val="1.731632031374809E-2"/>
          <c:w val="0.96604938271604934"/>
          <c:h val="0.77967245675783059"/>
        </c:manualLayout>
      </c:layout>
      <c:barChart>
        <c:barDir val="col"/>
        <c:grouping val="stacked"/>
        <c:varyColors val="0"/>
        <c:ser>
          <c:idx val="0"/>
          <c:order val="0"/>
          <c:tx>
            <c:strRef>
              <c:f>Sheet1!$B$1</c:f>
              <c:strCache>
                <c:ptCount val="1"/>
                <c:pt idx="0">
                  <c:v>Strongly</c:v>
                </c:pt>
              </c:strCache>
            </c:strRef>
          </c:tx>
          <c:spPr>
            <a:solidFill>
              <a:schemeClr val="tx2">
                <a:lumMod val="50000"/>
                <a:lumOff val="50000"/>
              </a:schemeClr>
            </a:solidFill>
            <a:ln>
              <a:noFill/>
            </a:ln>
          </c:spPr>
          <c:invertIfNegative val="0"/>
          <c:dPt>
            <c:idx val="1"/>
            <c:invertIfNegative val="0"/>
            <c:bubble3D val="0"/>
            <c:spPr>
              <a:solidFill>
                <a:schemeClr val="accent6"/>
              </a:solidFill>
              <a:ln>
                <a:noFill/>
              </a:ln>
            </c:spPr>
            <c:extLst>
              <c:ext xmlns:c16="http://schemas.microsoft.com/office/drawing/2014/chart" uri="{C3380CC4-5D6E-409C-BE32-E72D297353CC}">
                <c16:uniqueId val="{00000000-C3E7-4922-BE31-4E15FFB30C28}"/>
              </c:ext>
            </c:extLst>
          </c:dPt>
          <c:dLbls>
            <c:dLbl>
              <c:idx val="1"/>
              <c:delete val="1"/>
              <c:extLst>
                <c:ext xmlns:c15="http://schemas.microsoft.com/office/drawing/2012/chart" uri="{CE6537A1-D6FC-4f65-9D91-7224C49458BB}"/>
                <c:ext xmlns:c16="http://schemas.microsoft.com/office/drawing/2014/chart" uri="{C3380CC4-5D6E-409C-BE32-E72D297353CC}">
                  <c16:uniqueId val="{00000000-C3E7-4922-BE31-4E15FFB30C28}"/>
                </c:ext>
              </c:extLst>
            </c:dLbl>
            <c:spPr>
              <a:noFill/>
              <a:ln>
                <a:noFill/>
              </a:ln>
              <a:effectLst/>
            </c:spPr>
            <c:txPr>
              <a:bodyPr wrap="square" lIns="38100" tIns="19050" rIns="38100" bIns="19050" anchor="ctr">
                <a:spAutoFit/>
              </a:bodyPr>
              <a:lstStyle/>
              <a:p>
                <a:pPr>
                  <a:defRPr sz="2400">
                    <a:solidFill>
                      <a:schemeClr val="bg1"/>
                    </a:solidFill>
                    <a:latin typeface="Segoe UI" panose="020B0502040204020203" pitchFamily="34" charset="0"/>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GOP candidate</c:v>
                </c:pt>
                <c:pt idx="1">
                  <c:v>Unsure</c:v>
                </c:pt>
                <c:pt idx="2">
                  <c:v>DEM candidate</c:v>
                </c:pt>
              </c:strCache>
            </c:strRef>
          </c:cat>
          <c:val>
            <c:numRef>
              <c:f>Sheet1!$B$2:$B$4</c:f>
              <c:numCache>
                <c:formatCode>0%</c:formatCode>
                <c:ptCount val="3"/>
                <c:pt idx="0">
                  <c:v>0.43099999999999999</c:v>
                </c:pt>
                <c:pt idx="1">
                  <c:v>8.8999999999999996E-2</c:v>
                </c:pt>
                <c:pt idx="2">
                  <c:v>0.254</c:v>
                </c:pt>
              </c:numCache>
            </c:numRef>
          </c:val>
          <c:extLst>
            <c:ext xmlns:c16="http://schemas.microsoft.com/office/drawing/2014/chart" uri="{C3380CC4-5D6E-409C-BE32-E72D297353CC}">
              <c16:uniqueId val="{00000000-FDBA-4A8E-A224-73EC4325927B}"/>
            </c:ext>
          </c:extLst>
        </c:ser>
        <c:ser>
          <c:idx val="1"/>
          <c:order val="1"/>
          <c:tx>
            <c:strRef>
              <c:f>Sheet1!$C$1</c:f>
              <c:strCache>
                <c:ptCount val="1"/>
                <c:pt idx="0">
                  <c:v>Column1</c:v>
                </c:pt>
              </c:strCache>
            </c:strRef>
          </c:tx>
          <c:spPr>
            <a:solidFill>
              <a:srgbClr val="92D050"/>
            </a:solidFill>
          </c:spPr>
          <c:invertIfNegative val="0"/>
          <c:cat>
            <c:strRef>
              <c:f>Sheet1!$A$2:$A$4</c:f>
              <c:strCache>
                <c:ptCount val="3"/>
                <c:pt idx="0">
                  <c:v>GOP candidate</c:v>
                </c:pt>
                <c:pt idx="1">
                  <c:v>Unsure</c:v>
                </c:pt>
                <c:pt idx="2">
                  <c:v>DEM candidate</c:v>
                </c:pt>
              </c:strCache>
            </c:strRef>
          </c:cat>
          <c:val>
            <c:numRef>
              <c:f>Sheet1!$C$2:$C$4</c:f>
              <c:numCache>
                <c:formatCode>General</c:formatCode>
                <c:ptCount val="3"/>
                <c:pt idx="0" formatCode="0%">
                  <c:v>0.129</c:v>
                </c:pt>
                <c:pt idx="2" formatCode="0%">
                  <c:v>9.5000000000000001E-2</c:v>
                </c:pt>
              </c:numCache>
            </c:numRef>
          </c:val>
          <c:extLst>
            <c:ext xmlns:c16="http://schemas.microsoft.com/office/drawing/2014/chart" uri="{C3380CC4-5D6E-409C-BE32-E72D297353CC}">
              <c16:uniqueId val="{00000001-A817-4E7D-8E6F-559D2E51C63F}"/>
            </c:ext>
          </c:extLst>
        </c:ser>
        <c:dLbls>
          <c:showLegendKey val="0"/>
          <c:showVal val="0"/>
          <c:showCatName val="0"/>
          <c:showSerName val="0"/>
          <c:showPercent val="0"/>
          <c:showBubbleSize val="0"/>
        </c:dLbls>
        <c:gapWidth val="96"/>
        <c:overlap val="100"/>
        <c:axId val="39873920"/>
        <c:axId val="40178048"/>
      </c:barChart>
      <c:lineChart>
        <c:grouping val="standard"/>
        <c:varyColors val="0"/>
        <c:ser>
          <c:idx val="2"/>
          <c:order val="2"/>
          <c:tx>
            <c:strRef>
              <c:f>Sheet1!$D$1</c:f>
              <c:strCache>
                <c:ptCount val="1"/>
                <c:pt idx="0">
                  <c:v>Column2</c:v>
                </c:pt>
              </c:strCache>
            </c:strRef>
          </c:tx>
          <c:spPr>
            <a:ln>
              <a:noFill/>
            </a:ln>
          </c:spPr>
          <c:marker>
            <c:symbol val="none"/>
          </c:marker>
          <c:dLbls>
            <c:spPr>
              <a:noFill/>
              <a:ln>
                <a:noFill/>
              </a:ln>
              <a:effectLst/>
            </c:spPr>
            <c:txPr>
              <a:bodyPr wrap="square" lIns="38100" tIns="19050" rIns="38100" bIns="19050" anchor="ctr">
                <a:spAutoFit/>
              </a:bodyPr>
              <a:lstStyle/>
              <a:p>
                <a:pPr>
                  <a:defRPr sz="2400">
                    <a:latin typeface="Segoe UI" panose="020B0502040204020203" pitchFamily="34" charset="0"/>
                    <a:cs typeface="Segoe UI" panose="020B0502040204020203"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GOP candidate</c:v>
                </c:pt>
                <c:pt idx="1">
                  <c:v>Unsure</c:v>
                </c:pt>
                <c:pt idx="2">
                  <c:v>DEM candidate</c:v>
                </c:pt>
              </c:strCache>
            </c:strRef>
          </c:cat>
          <c:val>
            <c:numRef>
              <c:f>Sheet1!$D$2:$D$4</c:f>
              <c:numCache>
                <c:formatCode>0%</c:formatCode>
                <c:ptCount val="3"/>
                <c:pt idx="0">
                  <c:v>0.56000000000000005</c:v>
                </c:pt>
                <c:pt idx="1">
                  <c:v>8.8999999999999996E-2</c:v>
                </c:pt>
                <c:pt idx="2">
                  <c:v>0.34899999999999998</c:v>
                </c:pt>
              </c:numCache>
            </c:numRef>
          </c:val>
          <c:smooth val="0"/>
          <c:extLst>
            <c:ext xmlns:c16="http://schemas.microsoft.com/office/drawing/2014/chart" uri="{C3380CC4-5D6E-409C-BE32-E72D297353CC}">
              <c16:uniqueId val="{00000002-A817-4E7D-8E6F-559D2E51C63F}"/>
            </c:ext>
          </c:extLst>
        </c:ser>
        <c:dLbls>
          <c:showLegendKey val="0"/>
          <c:showVal val="0"/>
          <c:showCatName val="0"/>
          <c:showSerName val="0"/>
          <c:showPercent val="0"/>
          <c:showBubbleSize val="0"/>
        </c:dLbls>
        <c:marker val="1"/>
        <c:smooth val="0"/>
        <c:axId val="39873920"/>
        <c:axId val="40178048"/>
      </c:lineChart>
      <c:catAx>
        <c:axId val="39873920"/>
        <c:scaling>
          <c:orientation val="minMax"/>
        </c:scaling>
        <c:delete val="0"/>
        <c:axPos val="b"/>
        <c:numFmt formatCode="General" sourceLinked="0"/>
        <c:majorTickMark val="out"/>
        <c:minorTickMark val="none"/>
        <c:tickLblPos val="nextTo"/>
        <c:txPr>
          <a:bodyPr/>
          <a:lstStyle/>
          <a:p>
            <a:pPr>
              <a:defRPr sz="2000" b="1">
                <a:latin typeface="Segoe UI" panose="020B0502040204020203" pitchFamily="34" charset="0"/>
                <a:cs typeface="Segoe UI" panose="020B0502040204020203" pitchFamily="34" charset="0"/>
              </a:defRPr>
            </a:pPr>
            <a:endParaRPr lang="en-US"/>
          </a:p>
        </c:txPr>
        <c:crossAx val="40178048"/>
        <c:crosses val="autoZero"/>
        <c:auto val="1"/>
        <c:lblAlgn val="ctr"/>
        <c:lblOffset val="100"/>
        <c:noMultiLvlLbl val="0"/>
      </c:catAx>
      <c:valAx>
        <c:axId val="40178048"/>
        <c:scaling>
          <c:orientation val="minMax"/>
          <c:max val="0.65000000000000013"/>
          <c:min val="0"/>
        </c:scaling>
        <c:delete val="1"/>
        <c:axPos val="l"/>
        <c:numFmt formatCode="0%" sourceLinked="1"/>
        <c:majorTickMark val="out"/>
        <c:minorTickMark val="none"/>
        <c:tickLblPos val="nextTo"/>
        <c:crossAx val="39873920"/>
        <c:crosses val="autoZero"/>
        <c:crossBetween val="between"/>
      </c:valAx>
      <c:spPr>
        <a:noFill/>
        <a:ln w="25400">
          <a:noFill/>
        </a:ln>
      </c:spPr>
    </c:plotArea>
    <c:legend>
      <c:legendPos val="b"/>
      <c:legendEntry>
        <c:idx val="1"/>
        <c:delete val="1"/>
      </c:legendEntry>
      <c:legendEntry>
        <c:idx val="2"/>
        <c:delete val="1"/>
      </c:legendEntry>
      <c:overlay val="0"/>
      <c:txPr>
        <a:bodyPr/>
        <a:lstStyle/>
        <a:p>
          <a:pPr>
            <a:defRPr>
              <a:latin typeface="Segoe UI" panose="020B0502040204020203" pitchFamily="34" charset="0"/>
              <a:cs typeface="Segoe UI" panose="020B0502040204020203" pitchFamily="34" charset="0"/>
            </a:defRPr>
          </a:pPr>
          <a:endParaRPr lang="en-US"/>
        </a:p>
      </c:txPr>
    </c:legend>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432098765432098E-2"/>
          <c:y val="1.731632031374809E-2"/>
          <c:w val="0.96604938271604934"/>
          <c:h val="0.77967245675783059"/>
        </c:manualLayout>
      </c:layout>
      <c:barChart>
        <c:barDir val="col"/>
        <c:grouping val="stacked"/>
        <c:varyColors val="0"/>
        <c:ser>
          <c:idx val="0"/>
          <c:order val="0"/>
          <c:tx>
            <c:strRef>
              <c:f>Sheet1!$B$1</c:f>
              <c:strCache>
                <c:ptCount val="1"/>
                <c:pt idx="0">
                  <c:v>Strongly</c:v>
                </c:pt>
              </c:strCache>
            </c:strRef>
          </c:tx>
          <c:spPr>
            <a:solidFill>
              <a:schemeClr val="tx2">
                <a:lumMod val="50000"/>
                <a:lumOff val="50000"/>
              </a:schemeClr>
            </a:solidFill>
            <a:ln>
              <a:noFill/>
            </a:ln>
          </c:spPr>
          <c:invertIfNegative val="0"/>
          <c:dPt>
            <c:idx val="1"/>
            <c:invertIfNegative val="0"/>
            <c:bubble3D val="0"/>
            <c:spPr>
              <a:solidFill>
                <a:schemeClr val="accent6"/>
              </a:solidFill>
              <a:ln>
                <a:noFill/>
              </a:ln>
            </c:spPr>
            <c:extLst>
              <c:ext xmlns:c16="http://schemas.microsoft.com/office/drawing/2014/chart" uri="{C3380CC4-5D6E-409C-BE32-E72D297353CC}">
                <c16:uniqueId val="{00000000-C3E7-4922-BE31-4E15FFB30C28}"/>
              </c:ext>
            </c:extLst>
          </c:dPt>
          <c:dLbls>
            <c:dLbl>
              <c:idx val="1"/>
              <c:delete val="1"/>
              <c:extLst>
                <c:ext xmlns:c15="http://schemas.microsoft.com/office/drawing/2012/chart" uri="{CE6537A1-D6FC-4f65-9D91-7224C49458BB}"/>
                <c:ext xmlns:c16="http://schemas.microsoft.com/office/drawing/2014/chart" uri="{C3380CC4-5D6E-409C-BE32-E72D297353CC}">
                  <c16:uniqueId val="{00000000-C3E7-4922-BE31-4E15FFB30C28}"/>
                </c:ext>
              </c:extLst>
            </c:dLbl>
            <c:spPr>
              <a:noFill/>
              <a:ln>
                <a:noFill/>
              </a:ln>
              <a:effectLst/>
            </c:spPr>
            <c:txPr>
              <a:bodyPr wrap="square" lIns="38100" tIns="19050" rIns="38100" bIns="19050" anchor="ctr">
                <a:spAutoFit/>
              </a:bodyPr>
              <a:lstStyle/>
              <a:p>
                <a:pPr>
                  <a:defRPr sz="2400">
                    <a:solidFill>
                      <a:schemeClr val="bg1"/>
                    </a:solidFill>
                    <a:latin typeface="Segoe UI" panose="020B0502040204020203" pitchFamily="34" charset="0"/>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GOP candidate</c:v>
                </c:pt>
                <c:pt idx="1">
                  <c:v>Unsure</c:v>
                </c:pt>
                <c:pt idx="2">
                  <c:v>DEM candidate</c:v>
                </c:pt>
              </c:strCache>
            </c:strRef>
          </c:cat>
          <c:val>
            <c:numRef>
              <c:f>Sheet1!$B$2:$B$4</c:f>
              <c:numCache>
                <c:formatCode>0%</c:formatCode>
                <c:ptCount val="3"/>
                <c:pt idx="0">
                  <c:v>0.47499999999999998</c:v>
                </c:pt>
                <c:pt idx="1">
                  <c:v>0.13100000000000001</c:v>
                </c:pt>
                <c:pt idx="2">
                  <c:v>0.20699999999999999</c:v>
                </c:pt>
              </c:numCache>
            </c:numRef>
          </c:val>
          <c:extLst>
            <c:ext xmlns:c16="http://schemas.microsoft.com/office/drawing/2014/chart" uri="{C3380CC4-5D6E-409C-BE32-E72D297353CC}">
              <c16:uniqueId val="{00000000-FDBA-4A8E-A224-73EC4325927B}"/>
            </c:ext>
          </c:extLst>
        </c:ser>
        <c:ser>
          <c:idx val="1"/>
          <c:order val="1"/>
          <c:tx>
            <c:strRef>
              <c:f>Sheet1!$C$1</c:f>
              <c:strCache>
                <c:ptCount val="1"/>
                <c:pt idx="0">
                  <c:v>Column1</c:v>
                </c:pt>
              </c:strCache>
            </c:strRef>
          </c:tx>
          <c:spPr>
            <a:solidFill>
              <a:srgbClr val="92D050"/>
            </a:solidFill>
          </c:spPr>
          <c:invertIfNegative val="0"/>
          <c:cat>
            <c:strRef>
              <c:f>Sheet1!$A$2:$A$4</c:f>
              <c:strCache>
                <c:ptCount val="3"/>
                <c:pt idx="0">
                  <c:v>GOP candidate</c:v>
                </c:pt>
                <c:pt idx="1">
                  <c:v>Unsure</c:v>
                </c:pt>
                <c:pt idx="2">
                  <c:v>DEM candidate</c:v>
                </c:pt>
              </c:strCache>
            </c:strRef>
          </c:cat>
          <c:val>
            <c:numRef>
              <c:f>Sheet1!$C$2:$C$4</c:f>
              <c:numCache>
                <c:formatCode>General</c:formatCode>
                <c:ptCount val="3"/>
                <c:pt idx="0" formatCode="0%">
                  <c:v>0.107</c:v>
                </c:pt>
                <c:pt idx="2" formatCode="0%">
                  <c:v>0.08</c:v>
                </c:pt>
              </c:numCache>
            </c:numRef>
          </c:val>
          <c:extLst>
            <c:ext xmlns:c16="http://schemas.microsoft.com/office/drawing/2014/chart" uri="{C3380CC4-5D6E-409C-BE32-E72D297353CC}">
              <c16:uniqueId val="{00000001-A817-4E7D-8E6F-559D2E51C63F}"/>
            </c:ext>
          </c:extLst>
        </c:ser>
        <c:dLbls>
          <c:showLegendKey val="0"/>
          <c:showVal val="0"/>
          <c:showCatName val="0"/>
          <c:showSerName val="0"/>
          <c:showPercent val="0"/>
          <c:showBubbleSize val="0"/>
        </c:dLbls>
        <c:gapWidth val="96"/>
        <c:overlap val="100"/>
        <c:axId val="39873920"/>
        <c:axId val="40178048"/>
      </c:barChart>
      <c:lineChart>
        <c:grouping val="standard"/>
        <c:varyColors val="0"/>
        <c:ser>
          <c:idx val="2"/>
          <c:order val="2"/>
          <c:tx>
            <c:strRef>
              <c:f>Sheet1!$D$1</c:f>
              <c:strCache>
                <c:ptCount val="1"/>
                <c:pt idx="0">
                  <c:v>Column2</c:v>
                </c:pt>
              </c:strCache>
            </c:strRef>
          </c:tx>
          <c:spPr>
            <a:ln>
              <a:noFill/>
            </a:ln>
          </c:spPr>
          <c:marker>
            <c:symbol val="none"/>
          </c:marker>
          <c:dLbls>
            <c:spPr>
              <a:noFill/>
              <a:ln>
                <a:noFill/>
              </a:ln>
              <a:effectLst/>
            </c:spPr>
            <c:txPr>
              <a:bodyPr wrap="square" lIns="38100" tIns="19050" rIns="38100" bIns="19050" anchor="ctr">
                <a:spAutoFit/>
              </a:bodyPr>
              <a:lstStyle/>
              <a:p>
                <a:pPr>
                  <a:defRPr sz="2400">
                    <a:latin typeface="Segoe UI" panose="020B0502040204020203" pitchFamily="34" charset="0"/>
                    <a:cs typeface="Segoe UI" panose="020B0502040204020203"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GOP candidate</c:v>
                </c:pt>
                <c:pt idx="1">
                  <c:v>Unsure</c:v>
                </c:pt>
                <c:pt idx="2">
                  <c:v>DEM candidate</c:v>
                </c:pt>
              </c:strCache>
            </c:strRef>
          </c:cat>
          <c:val>
            <c:numRef>
              <c:f>Sheet1!$D$2:$D$4</c:f>
              <c:numCache>
                <c:formatCode>0%</c:formatCode>
                <c:ptCount val="3"/>
                <c:pt idx="0">
                  <c:v>0.58199999999999996</c:v>
                </c:pt>
                <c:pt idx="1">
                  <c:v>0.13100000000000001</c:v>
                </c:pt>
                <c:pt idx="2">
                  <c:v>0.28699999999999998</c:v>
                </c:pt>
              </c:numCache>
            </c:numRef>
          </c:val>
          <c:smooth val="0"/>
          <c:extLst>
            <c:ext xmlns:c16="http://schemas.microsoft.com/office/drawing/2014/chart" uri="{C3380CC4-5D6E-409C-BE32-E72D297353CC}">
              <c16:uniqueId val="{00000002-A817-4E7D-8E6F-559D2E51C63F}"/>
            </c:ext>
          </c:extLst>
        </c:ser>
        <c:dLbls>
          <c:showLegendKey val="0"/>
          <c:showVal val="0"/>
          <c:showCatName val="0"/>
          <c:showSerName val="0"/>
          <c:showPercent val="0"/>
          <c:showBubbleSize val="0"/>
        </c:dLbls>
        <c:marker val="1"/>
        <c:smooth val="0"/>
        <c:axId val="39873920"/>
        <c:axId val="40178048"/>
      </c:lineChart>
      <c:catAx>
        <c:axId val="39873920"/>
        <c:scaling>
          <c:orientation val="minMax"/>
        </c:scaling>
        <c:delete val="0"/>
        <c:axPos val="b"/>
        <c:numFmt formatCode="General" sourceLinked="0"/>
        <c:majorTickMark val="out"/>
        <c:minorTickMark val="none"/>
        <c:tickLblPos val="nextTo"/>
        <c:txPr>
          <a:bodyPr/>
          <a:lstStyle/>
          <a:p>
            <a:pPr>
              <a:defRPr sz="2000" b="1">
                <a:latin typeface="Segoe UI" panose="020B0502040204020203" pitchFamily="34" charset="0"/>
                <a:cs typeface="Segoe UI" panose="020B0502040204020203" pitchFamily="34" charset="0"/>
              </a:defRPr>
            </a:pPr>
            <a:endParaRPr lang="en-US"/>
          </a:p>
        </c:txPr>
        <c:crossAx val="40178048"/>
        <c:crosses val="autoZero"/>
        <c:auto val="1"/>
        <c:lblAlgn val="ctr"/>
        <c:lblOffset val="100"/>
        <c:noMultiLvlLbl val="0"/>
      </c:catAx>
      <c:valAx>
        <c:axId val="40178048"/>
        <c:scaling>
          <c:orientation val="minMax"/>
          <c:max val="0.65000000000000013"/>
          <c:min val="0"/>
        </c:scaling>
        <c:delete val="1"/>
        <c:axPos val="l"/>
        <c:numFmt formatCode="0%" sourceLinked="1"/>
        <c:majorTickMark val="out"/>
        <c:minorTickMark val="none"/>
        <c:tickLblPos val="nextTo"/>
        <c:crossAx val="39873920"/>
        <c:crosses val="autoZero"/>
        <c:crossBetween val="between"/>
      </c:valAx>
      <c:spPr>
        <a:noFill/>
        <a:ln w="25400">
          <a:noFill/>
        </a:ln>
      </c:spPr>
    </c:plotArea>
    <c:legend>
      <c:legendPos val="b"/>
      <c:legendEntry>
        <c:idx val="1"/>
        <c:delete val="1"/>
      </c:legendEntry>
      <c:legendEntry>
        <c:idx val="2"/>
        <c:delete val="1"/>
      </c:legendEntry>
      <c:overlay val="0"/>
      <c:txPr>
        <a:bodyPr/>
        <a:lstStyle/>
        <a:p>
          <a:pPr>
            <a:defRPr>
              <a:latin typeface="Segoe UI" panose="020B0502040204020203" pitchFamily="34" charset="0"/>
              <a:cs typeface="Segoe UI" panose="020B0502040204020203" pitchFamily="34" charset="0"/>
            </a:defRPr>
          </a:pPr>
          <a:endParaRPr lang="en-US"/>
        </a:p>
      </c:txPr>
    </c:legend>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432098765432098E-2"/>
          <c:y val="1.731632031374809E-2"/>
          <c:w val="0.96604938271604934"/>
          <c:h val="0.77967245675783059"/>
        </c:manualLayout>
      </c:layout>
      <c:barChart>
        <c:barDir val="col"/>
        <c:grouping val="stacked"/>
        <c:varyColors val="0"/>
        <c:ser>
          <c:idx val="0"/>
          <c:order val="0"/>
          <c:tx>
            <c:strRef>
              <c:f>Sheet1!$B$1</c:f>
              <c:strCache>
                <c:ptCount val="1"/>
                <c:pt idx="0">
                  <c:v>Strongly</c:v>
                </c:pt>
              </c:strCache>
            </c:strRef>
          </c:tx>
          <c:spPr>
            <a:solidFill>
              <a:schemeClr val="tx2">
                <a:lumMod val="50000"/>
                <a:lumOff val="50000"/>
              </a:schemeClr>
            </a:solidFill>
            <a:ln>
              <a:noFill/>
            </a:ln>
          </c:spPr>
          <c:invertIfNegative val="0"/>
          <c:dPt>
            <c:idx val="1"/>
            <c:invertIfNegative val="0"/>
            <c:bubble3D val="0"/>
            <c:spPr>
              <a:solidFill>
                <a:schemeClr val="accent6"/>
              </a:solidFill>
              <a:ln>
                <a:noFill/>
              </a:ln>
            </c:spPr>
            <c:extLst>
              <c:ext xmlns:c16="http://schemas.microsoft.com/office/drawing/2014/chart" uri="{C3380CC4-5D6E-409C-BE32-E72D297353CC}">
                <c16:uniqueId val="{00000000-C3E7-4922-BE31-4E15FFB30C28}"/>
              </c:ext>
            </c:extLst>
          </c:dPt>
          <c:dLbls>
            <c:dLbl>
              <c:idx val="1"/>
              <c:delete val="1"/>
              <c:extLst>
                <c:ext xmlns:c15="http://schemas.microsoft.com/office/drawing/2012/chart" uri="{CE6537A1-D6FC-4f65-9D91-7224C49458BB}"/>
                <c:ext xmlns:c16="http://schemas.microsoft.com/office/drawing/2014/chart" uri="{C3380CC4-5D6E-409C-BE32-E72D297353CC}">
                  <c16:uniqueId val="{00000000-C3E7-4922-BE31-4E15FFB30C28}"/>
                </c:ext>
              </c:extLst>
            </c:dLbl>
            <c:spPr>
              <a:noFill/>
              <a:ln>
                <a:noFill/>
              </a:ln>
              <a:effectLst/>
            </c:spPr>
            <c:txPr>
              <a:bodyPr wrap="square" lIns="38100" tIns="19050" rIns="38100" bIns="19050" anchor="ctr">
                <a:spAutoFit/>
              </a:bodyPr>
              <a:lstStyle/>
              <a:p>
                <a:pPr>
                  <a:defRPr sz="2400">
                    <a:solidFill>
                      <a:schemeClr val="bg1"/>
                    </a:solidFill>
                    <a:latin typeface="Segoe UI" panose="020B0502040204020203" pitchFamily="34" charset="0"/>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GOP candidate</c:v>
                </c:pt>
                <c:pt idx="1">
                  <c:v>Unsure</c:v>
                </c:pt>
                <c:pt idx="2">
                  <c:v>DEM candidate</c:v>
                </c:pt>
              </c:strCache>
            </c:strRef>
          </c:cat>
          <c:val>
            <c:numRef>
              <c:f>Sheet1!$B$2:$B$4</c:f>
              <c:numCache>
                <c:formatCode>0%</c:formatCode>
                <c:ptCount val="3"/>
                <c:pt idx="0">
                  <c:v>0.46100000000000002</c:v>
                </c:pt>
                <c:pt idx="1">
                  <c:v>0.189</c:v>
                </c:pt>
                <c:pt idx="2">
                  <c:v>0.191</c:v>
                </c:pt>
              </c:numCache>
            </c:numRef>
          </c:val>
          <c:extLst>
            <c:ext xmlns:c16="http://schemas.microsoft.com/office/drawing/2014/chart" uri="{C3380CC4-5D6E-409C-BE32-E72D297353CC}">
              <c16:uniqueId val="{00000000-FDBA-4A8E-A224-73EC4325927B}"/>
            </c:ext>
          </c:extLst>
        </c:ser>
        <c:ser>
          <c:idx val="1"/>
          <c:order val="1"/>
          <c:tx>
            <c:strRef>
              <c:f>Sheet1!$C$1</c:f>
              <c:strCache>
                <c:ptCount val="1"/>
                <c:pt idx="0">
                  <c:v>Column1</c:v>
                </c:pt>
              </c:strCache>
            </c:strRef>
          </c:tx>
          <c:spPr>
            <a:solidFill>
              <a:srgbClr val="92D050"/>
            </a:solidFill>
          </c:spPr>
          <c:invertIfNegative val="0"/>
          <c:cat>
            <c:strRef>
              <c:f>Sheet1!$A$2:$A$4</c:f>
              <c:strCache>
                <c:ptCount val="3"/>
                <c:pt idx="0">
                  <c:v>GOP candidate</c:v>
                </c:pt>
                <c:pt idx="1">
                  <c:v>Unsure</c:v>
                </c:pt>
                <c:pt idx="2">
                  <c:v>DEM candidate</c:v>
                </c:pt>
              </c:strCache>
            </c:strRef>
          </c:cat>
          <c:val>
            <c:numRef>
              <c:f>Sheet1!$C$2:$C$4</c:f>
              <c:numCache>
                <c:formatCode>General</c:formatCode>
                <c:ptCount val="3"/>
                <c:pt idx="0" formatCode="0%">
                  <c:v>8.6999999999999994E-2</c:v>
                </c:pt>
                <c:pt idx="2" formatCode="0%">
                  <c:v>7.1999999999999995E-2</c:v>
                </c:pt>
              </c:numCache>
            </c:numRef>
          </c:val>
          <c:extLst>
            <c:ext xmlns:c16="http://schemas.microsoft.com/office/drawing/2014/chart" uri="{C3380CC4-5D6E-409C-BE32-E72D297353CC}">
              <c16:uniqueId val="{00000001-A817-4E7D-8E6F-559D2E51C63F}"/>
            </c:ext>
          </c:extLst>
        </c:ser>
        <c:dLbls>
          <c:showLegendKey val="0"/>
          <c:showVal val="0"/>
          <c:showCatName val="0"/>
          <c:showSerName val="0"/>
          <c:showPercent val="0"/>
          <c:showBubbleSize val="0"/>
        </c:dLbls>
        <c:gapWidth val="96"/>
        <c:overlap val="100"/>
        <c:axId val="39873920"/>
        <c:axId val="40178048"/>
      </c:barChart>
      <c:lineChart>
        <c:grouping val="standard"/>
        <c:varyColors val="0"/>
        <c:ser>
          <c:idx val="2"/>
          <c:order val="2"/>
          <c:tx>
            <c:strRef>
              <c:f>Sheet1!$D$1</c:f>
              <c:strCache>
                <c:ptCount val="1"/>
                <c:pt idx="0">
                  <c:v>Column2</c:v>
                </c:pt>
              </c:strCache>
            </c:strRef>
          </c:tx>
          <c:spPr>
            <a:ln>
              <a:noFill/>
            </a:ln>
          </c:spPr>
          <c:marker>
            <c:symbol val="none"/>
          </c:marker>
          <c:dLbls>
            <c:spPr>
              <a:noFill/>
              <a:ln>
                <a:noFill/>
              </a:ln>
              <a:effectLst/>
            </c:spPr>
            <c:txPr>
              <a:bodyPr wrap="square" lIns="38100" tIns="19050" rIns="38100" bIns="19050" anchor="ctr">
                <a:spAutoFit/>
              </a:bodyPr>
              <a:lstStyle/>
              <a:p>
                <a:pPr>
                  <a:defRPr sz="2400">
                    <a:latin typeface="Segoe UI" panose="020B0502040204020203" pitchFamily="34" charset="0"/>
                    <a:cs typeface="Segoe UI" panose="020B0502040204020203"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GOP candidate</c:v>
                </c:pt>
                <c:pt idx="1">
                  <c:v>Unsure</c:v>
                </c:pt>
                <c:pt idx="2">
                  <c:v>DEM candidate</c:v>
                </c:pt>
              </c:strCache>
            </c:strRef>
          </c:cat>
          <c:val>
            <c:numRef>
              <c:f>Sheet1!$D$2:$D$4</c:f>
              <c:numCache>
                <c:formatCode>0%</c:formatCode>
                <c:ptCount val="3"/>
                <c:pt idx="0">
                  <c:v>0.54800000000000004</c:v>
                </c:pt>
                <c:pt idx="1">
                  <c:v>0.189</c:v>
                </c:pt>
                <c:pt idx="2">
                  <c:v>0.26300000000000001</c:v>
                </c:pt>
              </c:numCache>
            </c:numRef>
          </c:val>
          <c:smooth val="0"/>
          <c:extLst>
            <c:ext xmlns:c16="http://schemas.microsoft.com/office/drawing/2014/chart" uri="{C3380CC4-5D6E-409C-BE32-E72D297353CC}">
              <c16:uniqueId val="{00000002-A817-4E7D-8E6F-559D2E51C63F}"/>
            </c:ext>
          </c:extLst>
        </c:ser>
        <c:dLbls>
          <c:showLegendKey val="0"/>
          <c:showVal val="0"/>
          <c:showCatName val="0"/>
          <c:showSerName val="0"/>
          <c:showPercent val="0"/>
          <c:showBubbleSize val="0"/>
        </c:dLbls>
        <c:marker val="1"/>
        <c:smooth val="0"/>
        <c:axId val="39873920"/>
        <c:axId val="40178048"/>
      </c:lineChart>
      <c:catAx>
        <c:axId val="39873920"/>
        <c:scaling>
          <c:orientation val="minMax"/>
        </c:scaling>
        <c:delete val="0"/>
        <c:axPos val="b"/>
        <c:numFmt formatCode="General" sourceLinked="0"/>
        <c:majorTickMark val="out"/>
        <c:minorTickMark val="none"/>
        <c:tickLblPos val="nextTo"/>
        <c:txPr>
          <a:bodyPr/>
          <a:lstStyle/>
          <a:p>
            <a:pPr>
              <a:defRPr sz="2000" b="1">
                <a:latin typeface="Segoe UI" panose="020B0502040204020203" pitchFamily="34" charset="0"/>
                <a:cs typeface="Segoe UI" panose="020B0502040204020203" pitchFamily="34" charset="0"/>
              </a:defRPr>
            </a:pPr>
            <a:endParaRPr lang="en-US"/>
          </a:p>
        </c:txPr>
        <c:crossAx val="40178048"/>
        <c:crosses val="autoZero"/>
        <c:auto val="1"/>
        <c:lblAlgn val="ctr"/>
        <c:lblOffset val="100"/>
        <c:noMultiLvlLbl val="0"/>
      </c:catAx>
      <c:valAx>
        <c:axId val="40178048"/>
        <c:scaling>
          <c:orientation val="minMax"/>
          <c:max val="0.65000000000000013"/>
          <c:min val="0"/>
        </c:scaling>
        <c:delete val="1"/>
        <c:axPos val="l"/>
        <c:numFmt formatCode="0%" sourceLinked="1"/>
        <c:majorTickMark val="out"/>
        <c:minorTickMark val="none"/>
        <c:tickLblPos val="nextTo"/>
        <c:crossAx val="39873920"/>
        <c:crosses val="autoZero"/>
        <c:crossBetween val="between"/>
      </c:valAx>
      <c:spPr>
        <a:noFill/>
        <a:ln w="25400">
          <a:noFill/>
        </a:ln>
      </c:spPr>
    </c:plotArea>
    <c:legend>
      <c:legendPos val="b"/>
      <c:legendEntry>
        <c:idx val="1"/>
        <c:delete val="1"/>
      </c:legendEntry>
      <c:legendEntry>
        <c:idx val="2"/>
        <c:delete val="1"/>
      </c:legendEntry>
      <c:overlay val="0"/>
      <c:txPr>
        <a:bodyPr/>
        <a:lstStyle/>
        <a:p>
          <a:pPr>
            <a:defRPr>
              <a:latin typeface="Segoe UI" panose="020B0502040204020203" pitchFamily="34" charset="0"/>
              <a:cs typeface="Segoe UI" panose="020B0502040204020203" pitchFamily="34" charset="0"/>
            </a:defRPr>
          </a:pPr>
          <a:endParaRPr lang="en-US"/>
        </a:p>
      </c:txPr>
    </c:legend>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1913773982477539"/>
          <c:y val="2.9559956563579935E-2"/>
          <c:w val="0.6554386159476544"/>
          <c:h val="0.81605491621239656"/>
        </c:manualLayout>
      </c:layout>
      <c:barChart>
        <c:barDir val="bar"/>
        <c:grouping val="percentStacked"/>
        <c:varyColors val="0"/>
        <c:ser>
          <c:idx val="0"/>
          <c:order val="0"/>
          <c:tx>
            <c:strRef>
              <c:f>Sheet1!$B$1</c:f>
              <c:strCache>
                <c:ptCount val="1"/>
                <c:pt idx="0">
                  <c:v>More likely</c:v>
                </c:pt>
              </c:strCache>
            </c:strRef>
          </c:tx>
          <c:spPr>
            <a:solidFill>
              <a:schemeClr val="accent6">
                <a:lumMod val="75000"/>
              </a:schemeClr>
            </a:solidFill>
          </c:spPr>
          <c:invertIfNegative val="0"/>
          <c:dLbls>
            <c:spPr>
              <a:noFill/>
              <a:ln>
                <a:noFill/>
              </a:ln>
              <a:effectLst/>
            </c:spPr>
            <c:txPr>
              <a:bodyPr/>
              <a:lstStyle/>
              <a:p>
                <a:pPr>
                  <a:defRPr sz="1800" baseline="0">
                    <a:solidFill>
                      <a:schemeClr val="bg1"/>
                    </a:solidFill>
                    <a:latin typeface="Segoe UI" panose="020B0502040204020203" pitchFamily="34" charset="0"/>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Stop the flow of illegal immigrants across the southern border by tightening asylum laws.</c:v>
                </c:pt>
                <c:pt idx="1">
                  <c:v>Give parents a right to be involved in their child’s education by allowing school choice, providing curriculum transparency, and protecting their child’s privacy. </c:v>
                </c:pt>
                <c:pt idx="2">
                  <c:v>Crime is increasing in many cities around the country due to fewer resources for police and many liberals in Congress are calling for further cuts to budgets and defunding the police.  We should stand with and fully fund law enforcement who keep us safe. </c:v>
                </c:pt>
                <c:pt idx="3">
                  <c:v>President Biden’s policies have pushed inflation toward a 40 year high and the economy is now on the brink of a recession. Republicans support cutting taxes and spending, to help lower the national debt and focusing on policies that help working families. </c:v>
                </c:pt>
              </c:strCache>
            </c:strRef>
          </c:cat>
          <c:val>
            <c:numRef>
              <c:f>Sheet1!$B$2:$B$5</c:f>
              <c:numCache>
                <c:formatCode>0%</c:formatCode>
                <c:ptCount val="4"/>
                <c:pt idx="0">
                  <c:v>0.56000000000000005</c:v>
                </c:pt>
                <c:pt idx="1">
                  <c:v>0.67</c:v>
                </c:pt>
                <c:pt idx="2">
                  <c:v>0.64</c:v>
                </c:pt>
                <c:pt idx="3">
                  <c:v>0.62</c:v>
                </c:pt>
              </c:numCache>
            </c:numRef>
          </c:val>
          <c:extLst>
            <c:ext xmlns:c16="http://schemas.microsoft.com/office/drawing/2014/chart" uri="{C3380CC4-5D6E-409C-BE32-E72D297353CC}">
              <c16:uniqueId val="{00000000-A4B0-4D84-B703-F873669AD1E0}"/>
            </c:ext>
          </c:extLst>
        </c:ser>
        <c:ser>
          <c:idx val="1"/>
          <c:order val="1"/>
          <c:tx>
            <c:strRef>
              <c:f>Sheet1!$C$1</c:f>
              <c:strCache>
                <c:ptCount val="1"/>
                <c:pt idx="0">
                  <c:v>Unsure</c:v>
                </c:pt>
              </c:strCache>
            </c:strRef>
          </c:tx>
          <c:spPr>
            <a:solidFill>
              <a:schemeClr val="tx2">
                <a:lumMod val="50000"/>
                <a:lumOff val="50000"/>
              </a:schemeClr>
            </a:solidFill>
          </c:spPr>
          <c:invertIfNegative val="0"/>
          <c:dLbls>
            <c:spPr>
              <a:noFill/>
              <a:ln>
                <a:noFill/>
              </a:ln>
              <a:effectLst/>
            </c:spPr>
            <c:txPr>
              <a:bodyPr wrap="square" lIns="38100" tIns="19050" rIns="38100" bIns="19050" anchor="ctr">
                <a:spAutoFit/>
              </a:bodyPr>
              <a:lstStyle/>
              <a:p>
                <a:pPr>
                  <a:defRPr sz="1800" baseline="0">
                    <a:solidFill>
                      <a:schemeClr val="bg1"/>
                    </a:solidFill>
                    <a:latin typeface="Segoe UI" panose="020B0502040204020203" pitchFamily="34" charset="0"/>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Stop the flow of illegal immigrants across the southern border by tightening asylum laws.</c:v>
                </c:pt>
                <c:pt idx="1">
                  <c:v>Give parents a right to be involved in their child’s education by allowing school choice, providing curriculum transparency, and protecting their child’s privacy. </c:v>
                </c:pt>
                <c:pt idx="2">
                  <c:v>Crime is increasing in many cities around the country due to fewer resources for police and many liberals in Congress are calling for further cuts to budgets and defunding the police.  We should stand with and fully fund law enforcement who keep us safe. </c:v>
                </c:pt>
                <c:pt idx="3">
                  <c:v>President Biden’s policies have pushed inflation toward a 40 year high and the economy is now on the brink of a recession. Republicans support cutting taxes and spending, to help lower the national debt and focusing on policies that help working families. </c:v>
                </c:pt>
              </c:strCache>
            </c:strRef>
          </c:cat>
          <c:val>
            <c:numRef>
              <c:f>Sheet1!$C$2:$C$5</c:f>
              <c:numCache>
                <c:formatCode>0%</c:formatCode>
                <c:ptCount val="4"/>
                <c:pt idx="0">
                  <c:v>0.09</c:v>
                </c:pt>
                <c:pt idx="1">
                  <c:v>7.0000000000000007E-2</c:v>
                </c:pt>
                <c:pt idx="2">
                  <c:v>7.0000000000000007E-2</c:v>
                </c:pt>
                <c:pt idx="3">
                  <c:v>7.0000000000000007E-2</c:v>
                </c:pt>
              </c:numCache>
            </c:numRef>
          </c:val>
          <c:extLst>
            <c:ext xmlns:c16="http://schemas.microsoft.com/office/drawing/2014/chart" uri="{C3380CC4-5D6E-409C-BE32-E72D297353CC}">
              <c16:uniqueId val="{00000001-A4B0-4D84-B703-F873669AD1E0}"/>
            </c:ext>
          </c:extLst>
        </c:ser>
        <c:ser>
          <c:idx val="2"/>
          <c:order val="2"/>
          <c:tx>
            <c:strRef>
              <c:f>Sheet1!$D$1</c:f>
              <c:strCache>
                <c:ptCount val="1"/>
                <c:pt idx="0">
                  <c:v>No difference</c:v>
                </c:pt>
              </c:strCache>
            </c:strRef>
          </c:tx>
          <c:spPr>
            <a:solidFill>
              <a:srgbClr val="FFC000"/>
            </a:solidFill>
          </c:spPr>
          <c:invertIfNegative val="0"/>
          <c:dLbls>
            <c:spPr>
              <a:noFill/>
              <a:ln>
                <a:noFill/>
              </a:ln>
              <a:effectLst/>
            </c:spPr>
            <c:txPr>
              <a:bodyPr/>
              <a:lstStyle/>
              <a:p>
                <a:pPr>
                  <a:defRPr sz="1800" baseline="0">
                    <a:solidFill>
                      <a:schemeClr val="bg1"/>
                    </a:solidFill>
                    <a:latin typeface="Segoe UI" panose="020B0502040204020203" pitchFamily="34" charset="0"/>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Stop the flow of illegal immigrants across the southern border by tightening asylum laws.</c:v>
                </c:pt>
                <c:pt idx="1">
                  <c:v>Give parents a right to be involved in their child’s education by allowing school choice, providing curriculum transparency, and protecting their child’s privacy. </c:v>
                </c:pt>
                <c:pt idx="2">
                  <c:v>Crime is increasing in many cities around the country due to fewer resources for police and many liberals in Congress are calling for further cuts to budgets and defunding the police.  We should stand with and fully fund law enforcement who keep us safe. </c:v>
                </c:pt>
                <c:pt idx="3">
                  <c:v>President Biden’s policies have pushed inflation toward a 40 year high and the economy is now on the brink of a recession. Republicans support cutting taxes and spending, to help lower the national debt and focusing on policies that help working families. </c:v>
                </c:pt>
              </c:strCache>
            </c:strRef>
          </c:cat>
          <c:val>
            <c:numRef>
              <c:f>Sheet1!$D$2:$D$5</c:f>
              <c:numCache>
                <c:formatCode>0%</c:formatCode>
                <c:ptCount val="4"/>
                <c:pt idx="0">
                  <c:v>0.04</c:v>
                </c:pt>
                <c:pt idx="1">
                  <c:v>0.04</c:v>
                </c:pt>
                <c:pt idx="2">
                  <c:v>0.03</c:v>
                </c:pt>
                <c:pt idx="3">
                  <c:v>0.03</c:v>
                </c:pt>
              </c:numCache>
            </c:numRef>
          </c:val>
          <c:extLst>
            <c:ext xmlns:c16="http://schemas.microsoft.com/office/drawing/2014/chart" uri="{C3380CC4-5D6E-409C-BE32-E72D297353CC}">
              <c16:uniqueId val="{00000002-A4B0-4D84-B703-F873669AD1E0}"/>
            </c:ext>
          </c:extLst>
        </c:ser>
        <c:ser>
          <c:idx val="3"/>
          <c:order val="3"/>
          <c:tx>
            <c:strRef>
              <c:f>Sheet1!$E$1</c:f>
              <c:strCache>
                <c:ptCount val="1"/>
                <c:pt idx="0">
                  <c:v>Less likely</c:v>
                </c:pt>
              </c:strCache>
            </c:strRef>
          </c:tx>
          <c:spPr>
            <a:solidFill>
              <a:srgbClr val="92D050"/>
            </a:solidFill>
          </c:spPr>
          <c:invertIfNegative val="0"/>
          <c:dLbls>
            <c:spPr>
              <a:noFill/>
              <a:ln>
                <a:noFill/>
              </a:ln>
              <a:effectLst/>
            </c:spPr>
            <c:txPr>
              <a:bodyPr wrap="square" lIns="38100" tIns="19050" rIns="38100" bIns="19050" anchor="ctr">
                <a:spAutoFit/>
              </a:bodyPr>
              <a:lstStyle/>
              <a:p>
                <a:pPr>
                  <a:defRPr>
                    <a:solidFill>
                      <a:schemeClr val="bg1"/>
                    </a:solidFill>
                    <a:latin typeface="Segoe UI" panose="020B0502040204020203" pitchFamily="34" charset="0"/>
                    <a:cs typeface="Segoe UI" panose="020B0502040204020203"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Stop the flow of illegal immigrants across the southern border by tightening asylum laws.</c:v>
                </c:pt>
                <c:pt idx="1">
                  <c:v>Give parents a right to be involved in their child’s education by allowing school choice, providing curriculum transparency, and protecting their child’s privacy. </c:v>
                </c:pt>
                <c:pt idx="2">
                  <c:v>Crime is increasing in many cities around the country due to fewer resources for police and many liberals in Congress are calling for further cuts to budgets and defunding the police.  We should stand with and fully fund law enforcement who keep us safe. </c:v>
                </c:pt>
                <c:pt idx="3">
                  <c:v>President Biden’s policies have pushed inflation toward a 40 year high and the economy is now on the brink of a recession. Republicans support cutting taxes and spending, to help lower the national debt and focusing on policies that help working families. </c:v>
                </c:pt>
              </c:strCache>
            </c:strRef>
          </c:cat>
          <c:val>
            <c:numRef>
              <c:f>Sheet1!$E$2:$E$5</c:f>
              <c:numCache>
                <c:formatCode>0%</c:formatCode>
                <c:ptCount val="4"/>
                <c:pt idx="0">
                  <c:v>0.32</c:v>
                </c:pt>
                <c:pt idx="1">
                  <c:v>0.22</c:v>
                </c:pt>
                <c:pt idx="2">
                  <c:v>0.26</c:v>
                </c:pt>
                <c:pt idx="3">
                  <c:v>0.28000000000000003</c:v>
                </c:pt>
              </c:numCache>
            </c:numRef>
          </c:val>
          <c:extLst>
            <c:ext xmlns:c16="http://schemas.microsoft.com/office/drawing/2014/chart" uri="{C3380CC4-5D6E-409C-BE32-E72D297353CC}">
              <c16:uniqueId val="{00000000-A802-4B41-859A-B1D5A96C4426}"/>
            </c:ext>
          </c:extLst>
        </c:ser>
        <c:dLbls>
          <c:showLegendKey val="0"/>
          <c:showVal val="0"/>
          <c:showCatName val="0"/>
          <c:showSerName val="0"/>
          <c:showPercent val="0"/>
          <c:showBubbleSize val="0"/>
        </c:dLbls>
        <c:gapWidth val="150"/>
        <c:overlap val="100"/>
        <c:axId val="45990656"/>
        <c:axId val="45992192"/>
      </c:barChart>
      <c:catAx>
        <c:axId val="45990656"/>
        <c:scaling>
          <c:orientation val="maxMin"/>
        </c:scaling>
        <c:delete val="0"/>
        <c:axPos val="l"/>
        <c:numFmt formatCode="m/d/yyyy" sourceLinked="0"/>
        <c:majorTickMark val="out"/>
        <c:minorTickMark val="none"/>
        <c:tickLblPos val="nextTo"/>
        <c:txPr>
          <a:bodyPr/>
          <a:lstStyle/>
          <a:p>
            <a:pPr>
              <a:defRPr sz="1050" baseline="0">
                <a:latin typeface="Segoe UI" panose="020B0502040204020203" pitchFamily="34" charset="0"/>
                <a:cs typeface="Segoe UI" panose="020B0502040204020203" pitchFamily="34" charset="0"/>
              </a:defRPr>
            </a:pPr>
            <a:endParaRPr lang="en-US"/>
          </a:p>
        </c:txPr>
        <c:crossAx val="45992192"/>
        <c:crosses val="autoZero"/>
        <c:auto val="0"/>
        <c:lblAlgn val="ctr"/>
        <c:lblOffset val="100"/>
        <c:noMultiLvlLbl val="0"/>
      </c:catAx>
      <c:valAx>
        <c:axId val="45992192"/>
        <c:scaling>
          <c:orientation val="minMax"/>
        </c:scaling>
        <c:delete val="1"/>
        <c:axPos val="t"/>
        <c:numFmt formatCode="0%" sourceLinked="1"/>
        <c:majorTickMark val="out"/>
        <c:minorTickMark val="none"/>
        <c:tickLblPos val="nextTo"/>
        <c:crossAx val="45990656"/>
        <c:crosses val="autoZero"/>
        <c:crossBetween val="between"/>
      </c:valAx>
    </c:plotArea>
    <c:legend>
      <c:legendPos val="b"/>
      <c:layout>
        <c:manualLayout>
          <c:xMode val="edge"/>
          <c:yMode val="edge"/>
          <c:x val="0.2458712247236701"/>
          <c:y val="0.85702878937007876"/>
          <c:w val="0.56639347898414105"/>
          <c:h val="7.048761482939632E-2"/>
        </c:manualLayout>
      </c:layout>
      <c:overlay val="0"/>
      <c:spPr>
        <a:ln w="28575">
          <a:noFill/>
        </a:ln>
      </c:spPr>
      <c:txPr>
        <a:bodyPr/>
        <a:lstStyle/>
        <a:p>
          <a:pPr>
            <a:defRPr sz="1600" baseline="0">
              <a:latin typeface="Segoe UI" panose="020B0502040204020203" pitchFamily="34" charset="0"/>
              <a:cs typeface="Segoe UI" panose="020B0502040204020203" pitchFamily="34" charset="0"/>
            </a:defRPr>
          </a:pPr>
          <a:endParaRPr lang="en-US"/>
        </a:p>
      </c:txPr>
    </c:legend>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432098765432098E-2"/>
          <c:y val="1.731632031374809E-2"/>
          <c:w val="0.96604938271604934"/>
          <c:h val="0.85500080393793199"/>
        </c:manualLayout>
      </c:layout>
      <c:barChart>
        <c:barDir val="col"/>
        <c:grouping val="clustered"/>
        <c:varyColors val="0"/>
        <c:ser>
          <c:idx val="0"/>
          <c:order val="0"/>
          <c:tx>
            <c:strRef>
              <c:f>Sheet1!$B$1</c:f>
              <c:strCache>
                <c:ptCount val="1"/>
                <c:pt idx="0">
                  <c:v>10/22/2023</c:v>
                </c:pt>
              </c:strCache>
            </c:strRef>
          </c:tx>
          <c:spPr>
            <a:solidFill>
              <a:schemeClr val="tx2">
                <a:lumMod val="50000"/>
                <a:lumOff val="50000"/>
              </a:schemeClr>
            </a:solidFill>
            <a:ln>
              <a:noFill/>
            </a:ln>
          </c:spPr>
          <c:invertIfNegative val="0"/>
          <c:dPt>
            <c:idx val="0"/>
            <c:invertIfNegative val="0"/>
            <c:bubble3D val="0"/>
            <c:extLst>
              <c:ext xmlns:c16="http://schemas.microsoft.com/office/drawing/2014/chart" uri="{C3380CC4-5D6E-409C-BE32-E72D297353CC}">
                <c16:uniqueId val="{00000001-9DBF-4710-BACF-9A32C7275D24}"/>
              </c:ext>
            </c:extLst>
          </c:dPt>
          <c:dPt>
            <c:idx val="1"/>
            <c:invertIfNegative val="0"/>
            <c:bubble3D val="0"/>
            <c:extLst>
              <c:ext xmlns:c16="http://schemas.microsoft.com/office/drawing/2014/chart" uri="{C3380CC4-5D6E-409C-BE32-E72D297353CC}">
                <c16:uniqueId val="{00000002-9DBF-4710-BACF-9A32C7275D24}"/>
              </c:ext>
            </c:extLst>
          </c:dPt>
          <c:dLbls>
            <c:spPr>
              <a:noFill/>
              <a:ln>
                <a:noFill/>
              </a:ln>
            </c:spPr>
            <c:txPr>
              <a:bodyPr/>
              <a:lstStyle/>
              <a:p>
                <a:pPr>
                  <a:defRPr sz="2400">
                    <a:solidFill>
                      <a:schemeClr val="bg1"/>
                    </a:solidFill>
                    <a:latin typeface="Segoe UI" panose="020B0502040204020203" pitchFamily="34" charset="0"/>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Biden impeached and removed</c:v>
                </c:pt>
                <c:pt idx="1">
                  <c:v>Biden impeached but not removed</c:v>
                </c:pt>
                <c:pt idx="2">
                  <c:v>Let voters decide</c:v>
                </c:pt>
              </c:strCache>
            </c:strRef>
          </c:cat>
          <c:val>
            <c:numRef>
              <c:f>Sheet1!$B$2:$B$4</c:f>
              <c:numCache>
                <c:formatCode>0%</c:formatCode>
                <c:ptCount val="3"/>
                <c:pt idx="0">
                  <c:v>0.25</c:v>
                </c:pt>
                <c:pt idx="1">
                  <c:v>7.0000000000000007E-2</c:v>
                </c:pt>
                <c:pt idx="2">
                  <c:v>0.56999999999999995</c:v>
                </c:pt>
              </c:numCache>
            </c:numRef>
          </c:val>
          <c:extLst>
            <c:ext xmlns:c16="http://schemas.microsoft.com/office/drawing/2014/chart" uri="{C3380CC4-5D6E-409C-BE32-E72D297353CC}">
              <c16:uniqueId val="{00000000-FDBA-4A8E-A224-73EC4325927B}"/>
            </c:ext>
          </c:extLst>
        </c:ser>
        <c:dLbls>
          <c:showLegendKey val="0"/>
          <c:showVal val="0"/>
          <c:showCatName val="0"/>
          <c:showSerName val="0"/>
          <c:showPercent val="0"/>
          <c:showBubbleSize val="0"/>
        </c:dLbls>
        <c:gapWidth val="96"/>
        <c:axId val="39873920"/>
        <c:axId val="40178048"/>
      </c:barChart>
      <c:catAx>
        <c:axId val="39873920"/>
        <c:scaling>
          <c:orientation val="minMax"/>
        </c:scaling>
        <c:delete val="0"/>
        <c:axPos val="b"/>
        <c:numFmt formatCode="General" sourceLinked="0"/>
        <c:majorTickMark val="out"/>
        <c:minorTickMark val="none"/>
        <c:tickLblPos val="nextTo"/>
        <c:txPr>
          <a:bodyPr/>
          <a:lstStyle/>
          <a:p>
            <a:pPr>
              <a:defRPr sz="1400" b="1">
                <a:latin typeface="Segoe UI" panose="020B0502040204020203" pitchFamily="34" charset="0"/>
                <a:cs typeface="Segoe UI" panose="020B0502040204020203" pitchFamily="34" charset="0"/>
              </a:defRPr>
            </a:pPr>
            <a:endParaRPr lang="en-US"/>
          </a:p>
        </c:txPr>
        <c:crossAx val="40178048"/>
        <c:crosses val="autoZero"/>
        <c:auto val="1"/>
        <c:lblAlgn val="ctr"/>
        <c:lblOffset val="100"/>
        <c:noMultiLvlLbl val="0"/>
      </c:catAx>
      <c:valAx>
        <c:axId val="40178048"/>
        <c:scaling>
          <c:orientation val="minMax"/>
        </c:scaling>
        <c:delete val="1"/>
        <c:axPos val="l"/>
        <c:numFmt formatCode="0%" sourceLinked="1"/>
        <c:majorTickMark val="out"/>
        <c:minorTickMark val="none"/>
        <c:tickLblPos val="nextTo"/>
        <c:crossAx val="39873920"/>
        <c:crosses val="autoZero"/>
        <c:crossBetween val="between"/>
      </c:valAx>
      <c:spPr>
        <a:noFill/>
        <a:ln w="25400">
          <a:noFill/>
        </a:ln>
      </c:spPr>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1913773982477539"/>
          <c:y val="2.9559956563579935E-2"/>
          <c:w val="0.6554386159476544"/>
          <c:h val="0.81605491621239656"/>
        </c:manualLayout>
      </c:layout>
      <c:barChart>
        <c:barDir val="bar"/>
        <c:grouping val="percentStacked"/>
        <c:varyColors val="0"/>
        <c:ser>
          <c:idx val="0"/>
          <c:order val="0"/>
          <c:tx>
            <c:strRef>
              <c:f>Sheet1!$B$1</c:f>
              <c:strCache>
                <c:ptCount val="1"/>
                <c:pt idx="0">
                  <c:v>Favorable</c:v>
                </c:pt>
              </c:strCache>
            </c:strRef>
          </c:tx>
          <c:spPr>
            <a:solidFill>
              <a:schemeClr val="accent6">
                <a:lumMod val="75000"/>
              </a:schemeClr>
            </a:solidFill>
          </c:spPr>
          <c:invertIfNegative val="0"/>
          <c:dLbls>
            <c:spPr>
              <a:noFill/>
              <a:ln>
                <a:noFill/>
              </a:ln>
              <a:effectLst/>
            </c:spPr>
            <c:txPr>
              <a:bodyPr/>
              <a:lstStyle/>
              <a:p>
                <a:pPr>
                  <a:defRPr sz="1800" baseline="0">
                    <a:solidFill>
                      <a:schemeClr val="bg1"/>
                    </a:solidFill>
                    <a:latin typeface="Segoe UI" panose="020B0502040204020203" pitchFamily="34" charset="0"/>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Donald Trump</c:v>
                </c:pt>
                <c:pt idx="1">
                  <c:v>Hakeem Jeffries</c:v>
                </c:pt>
                <c:pt idx="2">
                  <c:v>Joe Biden</c:v>
                </c:pt>
              </c:strCache>
            </c:strRef>
          </c:cat>
          <c:val>
            <c:numRef>
              <c:f>Sheet1!$B$2:$B$4</c:f>
              <c:numCache>
                <c:formatCode>0%</c:formatCode>
                <c:ptCount val="3"/>
                <c:pt idx="0">
                  <c:v>0.35</c:v>
                </c:pt>
                <c:pt idx="1">
                  <c:v>0.17</c:v>
                </c:pt>
                <c:pt idx="2">
                  <c:v>0.43</c:v>
                </c:pt>
              </c:numCache>
            </c:numRef>
          </c:val>
          <c:extLst>
            <c:ext xmlns:c16="http://schemas.microsoft.com/office/drawing/2014/chart" uri="{C3380CC4-5D6E-409C-BE32-E72D297353CC}">
              <c16:uniqueId val="{00000000-A4B0-4D84-B703-F873669AD1E0}"/>
            </c:ext>
          </c:extLst>
        </c:ser>
        <c:ser>
          <c:idx val="1"/>
          <c:order val="1"/>
          <c:tx>
            <c:strRef>
              <c:f>Sheet1!$C$1</c:f>
              <c:strCache>
                <c:ptCount val="1"/>
                <c:pt idx="0">
                  <c:v>Unfavorable</c:v>
                </c:pt>
              </c:strCache>
            </c:strRef>
          </c:tx>
          <c:spPr>
            <a:solidFill>
              <a:schemeClr val="tx2">
                <a:lumMod val="50000"/>
                <a:lumOff val="50000"/>
              </a:schemeClr>
            </a:solidFill>
          </c:spPr>
          <c:invertIfNegative val="0"/>
          <c:dLbls>
            <c:spPr>
              <a:noFill/>
              <a:ln>
                <a:noFill/>
              </a:ln>
              <a:effectLst/>
            </c:spPr>
            <c:txPr>
              <a:bodyPr wrap="square" lIns="38100" tIns="19050" rIns="38100" bIns="19050" anchor="ctr">
                <a:spAutoFit/>
              </a:bodyPr>
              <a:lstStyle/>
              <a:p>
                <a:pPr>
                  <a:defRPr sz="1800" baseline="0">
                    <a:solidFill>
                      <a:schemeClr val="bg1"/>
                    </a:solidFill>
                    <a:latin typeface="Segoe UI" panose="020B0502040204020203" pitchFamily="34" charset="0"/>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Donald Trump</c:v>
                </c:pt>
                <c:pt idx="1">
                  <c:v>Hakeem Jeffries</c:v>
                </c:pt>
                <c:pt idx="2">
                  <c:v>Joe Biden</c:v>
                </c:pt>
              </c:strCache>
            </c:strRef>
          </c:cat>
          <c:val>
            <c:numRef>
              <c:f>Sheet1!$C$2:$C$4</c:f>
              <c:numCache>
                <c:formatCode>0%</c:formatCode>
                <c:ptCount val="3"/>
                <c:pt idx="0">
                  <c:v>0.62</c:v>
                </c:pt>
                <c:pt idx="1">
                  <c:v>0.15</c:v>
                </c:pt>
                <c:pt idx="2">
                  <c:v>0.53</c:v>
                </c:pt>
              </c:numCache>
            </c:numRef>
          </c:val>
          <c:extLst>
            <c:ext xmlns:c16="http://schemas.microsoft.com/office/drawing/2014/chart" uri="{C3380CC4-5D6E-409C-BE32-E72D297353CC}">
              <c16:uniqueId val="{00000001-A4B0-4D84-B703-F873669AD1E0}"/>
            </c:ext>
          </c:extLst>
        </c:ser>
        <c:ser>
          <c:idx val="2"/>
          <c:order val="2"/>
          <c:tx>
            <c:strRef>
              <c:f>Sheet1!$D$1</c:f>
              <c:strCache>
                <c:ptCount val="1"/>
                <c:pt idx="0">
                  <c:v>No Opinion</c:v>
                </c:pt>
              </c:strCache>
            </c:strRef>
          </c:tx>
          <c:spPr>
            <a:solidFill>
              <a:srgbClr val="FFC000"/>
            </a:solidFill>
          </c:spPr>
          <c:invertIfNegative val="0"/>
          <c:dLbls>
            <c:spPr>
              <a:noFill/>
              <a:ln>
                <a:noFill/>
              </a:ln>
              <a:effectLst/>
            </c:spPr>
            <c:txPr>
              <a:bodyPr/>
              <a:lstStyle/>
              <a:p>
                <a:pPr>
                  <a:defRPr sz="1800" baseline="0">
                    <a:solidFill>
                      <a:schemeClr val="bg1"/>
                    </a:solidFill>
                    <a:latin typeface="Segoe UI" panose="020B0502040204020203" pitchFamily="34" charset="0"/>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Donald Trump</c:v>
                </c:pt>
                <c:pt idx="1">
                  <c:v>Hakeem Jeffries</c:v>
                </c:pt>
                <c:pt idx="2">
                  <c:v>Joe Biden</c:v>
                </c:pt>
              </c:strCache>
            </c:strRef>
          </c:cat>
          <c:val>
            <c:numRef>
              <c:f>Sheet1!$D$2:$D$4</c:f>
              <c:numCache>
                <c:formatCode>0%</c:formatCode>
                <c:ptCount val="3"/>
                <c:pt idx="0">
                  <c:v>0.03</c:v>
                </c:pt>
                <c:pt idx="1">
                  <c:v>0.13</c:v>
                </c:pt>
                <c:pt idx="2">
                  <c:v>0.04</c:v>
                </c:pt>
              </c:numCache>
            </c:numRef>
          </c:val>
          <c:extLst>
            <c:ext xmlns:c16="http://schemas.microsoft.com/office/drawing/2014/chart" uri="{C3380CC4-5D6E-409C-BE32-E72D297353CC}">
              <c16:uniqueId val="{00000002-A4B0-4D84-B703-F873669AD1E0}"/>
            </c:ext>
          </c:extLst>
        </c:ser>
        <c:ser>
          <c:idx val="3"/>
          <c:order val="3"/>
          <c:tx>
            <c:strRef>
              <c:f>Sheet1!$E$1</c:f>
              <c:strCache>
                <c:ptCount val="1"/>
                <c:pt idx="0">
                  <c:v>Never Heard</c:v>
                </c:pt>
              </c:strCache>
            </c:strRef>
          </c:tx>
          <c:spPr>
            <a:solidFill>
              <a:srgbClr val="92D050"/>
            </a:solidFill>
          </c:spPr>
          <c:invertIfNegative val="0"/>
          <c:dLbls>
            <c:spPr>
              <a:noFill/>
              <a:ln>
                <a:noFill/>
              </a:ln>
              <a:effectLst/>
            </c:spPr>
            <c:txPr>
              <a:bodyPr wrap="square" lIns="38100" tIns="19050" rIns="38100" bIns="19050" anchor="ctr">
                <a:spAutoFit/>
              </a:bodyPr>
              <a:lstStyle/>
              <a:p>
                <a:pPr>
                  <a:defRPr>
                    <a:solidFill>
                      <a:schemeClr val="bg1"/>
                    </a:solidFill>
                    <a:latin typeface="Segoe UI" panose="020B0502040204020203" pitchFamily="34" charset="0"/>
                    <a:cs typeface="Segoe UI" panose="020B0502040204020203"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Donald Trump</c:v>
                </c:pt>
                <c:pt idx="1">
                  <c:v>Hakeem Jeffries</c:v>
                </c:pt>
                <c:pt idx="2">
                  <c:v>Joe Biden</c:v>
                </c:pt>
              </c:strCache>
            </c:strRef>
          </c:cat>
          <c:val>
            <c:numRef>
              <c:f>Sheet1!$E$2:$E$4</c:f>
              <c:numCache>
                <c:formatCode>0%</c:formatCode>
                <c:ptCount val="3"/>
                <c:pt idx="1">
                  <c:v>0.55000000000000004</c:v>
                </c:pt>
              </c:numCache>
            </c:numRef>
          </c:val>
          <c:extLst>
            <c:ext xmlns:c16="http://schemas.microsoft.com/office/drawing/2014/chart" uri="{C3380CC4-5D6E-409C-BE32-E72D297353CC}">
              <c16:uniqueId val="{00000000-A802-4B41-859A-B1D5A96C4426}"/>
            </c:ext>
          </c:extLst>
        </c:ser>
        <c:dLbls>
          <c:showLegendKey val="0"/>
          <c:showVal val="0"/>
          <c:showCatName val="0"/>
          <c:showSerName val="0"/>
          <c:showPercent val="0"/>
          <c:showBubbleSize val="0"/>
        </c:dLbls>
        <c:gapWidth val="150"/>
        <c:overlap val="100"/>
        <c:axId val="45990656"/>
        <c:axId val="45992192"/>
      </c:barChart>
      <c:catAx>
        <c:axId val="45990656"/>
        <c:scaling>
          <c:orientation val="maxMin"/>
        </c:scaling>
        <c:delete val="0"/>
        <c:axPos val="l"/>
        <c:numFmt formatCode="m/d/yyyy" sourceLinked="0"/>
        <c:majorTickMark val="out"/>
        <c:minorTickMark val="none"/>
        <c:tickLblPos val="nextTo"/>
        <c:txPr>
          <a:bodyPr/>
          <a:lstStyle/>
          <a:p>
            <a:pPr>
              <a:defRPr sz="2000" baseline="0">
                <a:latin typeface="Segoe UI" panose="020B0502040204020203" pitchFamily="34" charset="0"/>
                <a:cs typeface="Segoe UI" panose="020B0502040204020203" pitchFamily="34" charset="0"/>
              </a:defRPr>
            </a:pPr>
            <a:endParaRPr lang="en-US"/>
          </a:p>
        </c:txPr>
        <c:crossAx val="45992192"/>
        <c:crosses val="autoZero"/>
        <c:auto val="0"/>
        <c:lblAlgn val="ctr"/>
        <c:lblOffset val="100"/>
        <c:noMultiLvlLbl val="0"/>
      </c:catAx>
      <c:valAx>
        <c:axId val="45992192"/>
        <c:scaling>
          <c:orientation val="minMax"/>
        </c:scaling>
        <c:delete val="1"/>
        <c:axPos val="t"/>
        <c:numFmt formatCode="0%" sourceLinked="1"/>
        <c:majorTickMark val="out"/>
        <c:minorTickMark val="none"/>
        <c:tickLblPos val="nextTo"/>
        <c:crossAx val="45990656"/>
        <c:crosses val="autoZero"/>
        <c:crossBetween val="between"/>
      </c:valAx>
    </c:plotArea>
    <c:legend>
      <c:legendPos val="b"/>
      <c:layout>
        <c:manualLayout>
          <c:xMode val="edge"/>
          <c:yMode val="edge"/>
          <c:x val="0.2458712247236701"/>
          <c:y val="0.85702878937007876"/>
          <c:w val="0.56639347898414105"/>
          <c:h val="7.048761482939632E-2"/>
        </c:manualLayout>
      </c:layout>
      <c:overlay val="0"/>
      <c:spPr>
        <a:ln w="28575">
          <a:noFill/>
        </a:ln>
      </c:spPr>
      <c:txPr>
        <a:bodyPr/>
        <a:lstStyle/>
        <a:p>
          <a:pPr>
            <a:defRPr sz="1600" baseline="0">
              <a:latin typeface="Segoe UI" panose="020B0502040204020203" pitchFamily="34" charset="0"/>
              <a:cs typeface="Segoe UI" panose="020B0502040204020203" pitchFamily="34" charset="0"/>
            </a:defRPr>
          </a:pPr>
          <a:endParaRPr lang="en-US"/>
        </a:p>
      </c:txPr>
    </c:legend>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432098765432098E-2"/>
          <c:y val="1.731632031374809E-2"/>
          <c:w val="0.96604938271604934"/>
          <c:h val="0.77967245675783059"/>
        </c:manualLayout>
      </c:layout>
      <c:barChart>
        <c:barDir val="col"/>
        <c:grouping val="stacked"/>
        <c:varyColors val="0"/>
        <c:ser>
          <c:idx val="0"/>
          <c:order val="0"/>
          <c:tx>
            <c:strRef>
              <c:f>Sheet1!$B$1</c:f>
              <c:strCache>
                <c:ptCount val="1"/>
                <c:pt idx="0">
                  <c:v>Strongly</c:v>
                </c:pt>
              </c:strCache>
            </c:strRef>
          </c:tx>
          <c:spPr>
            <a:solidFill>
              <a:schemeClr val="tx2">
                <a:lumMod val="50000"/>
                <a:lumOff val="50000"/>
              </a:schemeClr>
            </a:solidFill>
            <a:ln>
              <a:noFill/>
            </a:ln>
          </c:spPr>
          <c:invertIfNegative val="0"/>
          <c:dPt>
            <c:idx val="1"/>
            <c:invertIfNegative val="0"/>
            <c:bubble3D val="0"/>
            <c:spPr>
              <a:solidFill>
                <a:srgbClr val="00B050"/>
              </a:solidFill>
              <a:ln>
                <a:noFill/>
              </a:ln>
            </c:spPr>
            <c:extLst>
              <c:ext xmlns:c16="http://schemas.microsoft.com/office/drawing/2014/chart" uri="{C3380CC4-5D6E-409C-BE32-E72D297353CC}">
                <c16:uniqueId val="{00000000-C3E7-4922-BE31-4E15FFB30C28}"/>
              </c:ext>
            </c:extLst>
          </c:dPt>
          <c:dPt>
            <c:idx val="2"/>
            <c:invertIfNegative val="0"/>
            <c:bubble3D val="0"/>
            <c:spPr>
              <a:solidFill>
                <a:schemeClr val="accent6"/>
              </a:solidFill>
              <a:ln>
                <a:noFill/>
              </a:ln>
            </c:spPr>
            <c:extLst>
              <c:ext xmlns:c16="http://schemas.microsoft.com/office/drawing/2014/chart" uri="{C3380CC4-5D6E-409C-BE32-E72D297353CC}">
                <c16:uniqueId val="{00000004-BE4D-48A2-AC0D-4B4092293D72}"/>
              </c:ext>
            </c:extLst>
          </c:dPt>
          <c:dPt>
            <c:idx val="3"/>
            <c:invertIfNegative val="0"/>
            <c:bubble3D val="0"/>
            <c:extLst>
              <c:ext xmlns:c16="http://schemas.microsoft.com/office/drawing/2014/chart" uri="{C3380CC4-5D6E-409C-BE32-E72D297353CC}">
                <c16:uniqueId val="{00000002-EF3C-436E-8615-E9100FCD0EBA}"/>
              </c:ext>
            </c:extLst>
          </c:dPt>
          <c:dLbls>
            <c:dLbl>
              <c:idx val="1"/>
              <c:delete val="1"/>
              <c:extLst>
                <c:ext xmlns:c15="http://schemas.microsoft.com/office/drawing/2012/chart" uri="{CE6537A1-D6FC-4f65-9D91-7224C49458BB}"/>
                <c:ext xmlns:c16="http://schemas.microsoft.com/office/drawing/2014/chart" uri="{C3380CC4-5D6E-409C-BE32-E72D297353CC}">
                  <c16:uniqueId val="{00000000-C3E7-4922-BE31-4E15FFB30C28}"/>
                </c:ext>
              </c:extLst>
            </c:dLbl>
            <c:dLbl>
              <c:idx val="2"/>
              <c:delete val="1"/>
              <c:extLst>
                <c:ext xmlns:c15="http://schemas.microsoft.com/office/drawing/2012/chart" uri="{CE6537A1-D6FC-4f65-9D91-7224C49458BB}"/>
                <c:ext xmlns:c16="http://schemas.microsoft.com/office/drawing/2014/chart" uri="{C3380CC4-5D6E-409C-BE32-E72D297353CC}">
                  <c16:uniqueId val="{00000004-BE4D-48A2-AC0D-4B4092293D72}"/>
                </c:ext>
              </c:extLst>
            </c:dLbl>
            <c:spPr>
              <a:noFill/>
              <a:ln>
                <a:noFill/>
              </a:ln>
              <a:effectLst/>
            </c:spPr>
            <c:txPr>
              <a:bodyPr wrap="square" lIns="38100" tIns="19050" rIns="38100" bIns="19050" anchor="ctr">
                <a:spAutoFit/>
              </a:bodyPr>
              <a:lstStyle/>
              <a:p>
                <a:pPr>
                  <a:defRPr sz="2400">
                    <a:solidFill>
                      <a:schemeClr val="bg1"/>
                    </a:solidFill>
                    <a:latin typeface="Segoe UI" panose="020B0502040204020203" pitchFamily="34" charset="0"/>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More likely</c:v>
                </c:pt>
                <c:pt idx="1">
                  <c:v>Unsure</c:v>
                </c:pt>
                <c:pt idx="2">
                  <c:v>No difference</c:v>
                </c:pt>
                <c:pt idx="3">
                  <c:v>Less likely</c:v>
                </c:pt>
              </c:strCache>
            </c:strRef>
          </c:cat>
          <c:val>
            <c:numRef>
              <c:f>Sheet1!$B$2:$B$5</c:f>
              <c:numCache>
                <c:formatCode>0%</c:formatCode>
                <c:ptCount val="4"/>
                <c:pt idx="0">
                  <c:v>0.252</c:v>
                </c:pt>
                <c:pt idx="1">
                  <c:v>8.7999999999999995E-2</c:v>
                </c:pt>
                <c:pt idx="2">
                  <c:v>4.2000000000000003E-2</c:v>
                </c:pt>
                <c:pt idx="3">
                  <c:v>0.41199999999999998</c:v>
                </c:pt>
              </c:numCache>
            </c:numRef>
          </c:val>
          <c:extLst>
            <c:ext xmlns:c16="http://schemas.microsoft.com/office/drawing/2014/chart" uri="{C3380CC4-5D6E-409C-BE32-E72D297353CC}">
              <c16:uniqueId val="{00000000-FDBA-4A8E-A224-73EC4325927B}"/>
            </c:ext>
          </c:extLst>
        </c:ser>
        <c:ser>
          <c:idx val="1"/>
          <c:order val="1"/>
          <c:tx>
            <c:strRef>
              <c:f>Sheet1!$C$1</c:f>
              <c:strCache>
                <c:ptCount val="1"/>
                <c:pt idx="0">
                  <c:v>Column1</c:v>
                </c:pt>
              </c:strCache>
            </c:strRef>
          </c:tx>
          <c:spPr>
            <a:solidFill>
              <a:srgbClr val="92D050"/>
            </a:solidFill>
          </c:spPr>
          <c:invertIfNegative val="0"/>
          <c:cat>
            <c:strRef>
              <c:f>Sheet1!$A$2:$A$5</c:f>
              <c:strCache>
                <c:ptCount val="4"/>
                <c:pt idx="0">
                  <c:v>More likely</c:v>
                </c:pt>
                <c:pt idx="1">
                  <c:v>Unsure</c:v>
                </c:pt>
                <c:pt idx="2">
                  <c:v>No difference</c:v>
                </c:pt>
                <c:pt idx="3">
                  <c:v>Less likely</c:v>
                </c:pt>
              </c:strCache>
            </c:strRef>
          </c:cat>
          <c:val>
            <c:numRef>
              <c:f>Sheet1!$C$2:$C$5</c:f>
              <c:numCache>
                <c:formatCode>General</c:formatCode>
                <c:ptCount val="4"/>
                <c:pt idx="0" formatCode="0%">
                  <c:v>0.11799999999999999</c:v>
                </c:pt>
                <c:pt idx="3" formatCode="0%">
                  <c:v>8.7999999999999995E-2</c:v>
                </c:pt>
              </c:numCache>
            </c:numRef>
          </c:val>
          <c:extLst>
            <c:ext xmlns:c16="http://schemas.microsoft.com/office/drawing/2014/chart" uri="{C3380CC4-5D6E-409C-BE32-E72D297353CC}">
              <c16:uniqueId val="{00000001-A817-4E7D-8E6F-559D2E51C63F}"/>
            </c:ext>
          </c:extLst>
        </c:ser>
        <c:dLbls>
          <c:showLegendKey val="0"/>
          <c:showVal val="0"/>
          <c:showCatName val="0"/>
          <c:showSerName val="0"/>
          <c:showPercent val="0"/>
          <c:showBubbleSize val="0"/>
        </c:dLbls>
        <c:gapWidth val="96"/>
        <c:overlap val="100"/>
        <c:axId val="39873920"/>
        <c:axId val="40178048"/>
      </c:barChart>
      <c:lineChart>
        <c:grouping val="standard"/>
        <c:varyColors val="0"/>
        <c:ser>
          <c:idx val="2"/>
          <c:order val="2"/>
          <c:tx>
            <c:strRef>
              <c:f>Sheet1!$D$1</c:f>
              <c:strCache>
                <c:ptCount val="1"/>
                <c:pt idx="0">
                  <c:v>Column2</c:v>
                </c:pt>
              </c:strCache>
            </c:strRef>
          </c:tx>
          <c:spPr>
            <a:ln>
              <a:noFill/>
            </a:ln>
          </c:spPr>
          <c:marker>
            <c:symbol val="none"/>
          </c:marker>
          <c:dLbls>
            <c:spPr>
              <a:noFill/>
              <a:ln>
                <a:noFill/>
              </a:ln>
              <a:effectLst/>
            </c:spPr>
            <c:txPr>
              <a:bodyPr wrap="square" lIns="38100" tIns="19050" rIns="38100" bIns="19050" anchor="ctr">
                <a:spAutoFit/>
              </a:bodyPr>
              <a:lstStyle/>
              <a:p>
                <a:pPr>
                  <a:defRPr sz="2400">
                    <a:latin typeface="Segoe UI" panose="020B0502040204020203" pitchFamily="34" charset="0"/>
                    <a:cs typeface="Segoe UI" panose="020B0502040204020203"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More likely</c:v>
                </c:pt>
                <c:pt idx="1">
                  <c:v>Unsure</c:v>
                </c:pt>
                <c:pt idx="2">
                  <c:v>No difference</c:v>
                </c:pt>
                <c:pt idx="3">
                  <c:v>Less likely</c:v>
                </c:pt>
              </c:strCache>
            </c:strRef>
          </c:cat>
          <c:val>
            <c:numRef>
              <c:f>Sheet1!$D$2:$D$5</c:f>
              <c:numCache>
                <c:formatCode>0%</c:formatCode>
                <c:ptCount val="4"/>
                <c:pt idx="0">
                  <c:v>0.37</c:v>
                </c:pt>
                <c:pt idx="1">
                  <c:v>8.7999999999999995E-2</c:v>
                </c:pt>
                <c:pt idx="2">
                  <c:v>4.2000000000000003E-2</c:v>
                </c:pt>
                <c:pt idx="3">
                  <c:v>0.5</c:v>
                </c:pt>
              </c:numCache>
            </c:numRef>
          </c:val>
          <c:smooth val="0"/>
          <c:extLst>
            <c:ext xmlns:c16="http://schemas.microsoft.com/office/drawing/2014/chart" uri="{C3380CC4-5D6E-409C-BE32-E72D297353CC}">
              <c16:uniqueId val="{00000002-A817-4E7D-8E6F-559D2E51C63F}"/>
            </c:ext>
          </c:extLst>
        </c:ser>
        <c:dLbls>
          <c:showLegendKey val="0"/>
          <c:showVal val="0"/>
          <c:showCatName val="0"/>
          <c:showSerName val="0"/>
          <c:showPercent val="0"/>
          <c:showBubbleSize val="0"/>
        </c:dLbls>
        <c:marker val="1"/>
        <c:smooth val="0"/>
        <c:axId val="39873920"/>
        <c:axId val="40178048"/>
      </c:lineChart>
      <c:catAx>
        <c:axId val="39873920"/>
        <c:scaling>
          <c:orientation val="minMax"/>
        </c:scaling>
        <c:delete val="0"/>
        <c:axPos val="b"/>
        <c:numFmt formatCode="General" sourceLinked="0"/>
        <c:majorTickMark val="out"/>
        <c:minorTickMark val="none"/>
        <c:tickLblPos val="nextTo"/>
        <c:txPr>
          <a:bodyPr/>
          <a:lstStyle/>
          <a:p>
            <a:pPr>
              <a:defRPr sz="2000" b="1">
                <a:latin typeface="Segoe UI" panose="020B0502040204020203" pitchFamily="34" charset="0"/>
                <a:cs typeface="Segoe UI" panose="020B0502040204020203" pitchFamily="34" charset="0"/>
              </a:defRPr>
            </a:pPr>
            <a:endParaRPr lang="en-US"/>
          </a:p>
        </c:txPr>
        <c:crossAx val="40178048"/>
        <c:crosses val="autoZero"/>
        <c:auto val="1"/>
        <c:lblAlgn val="ctr"/>
        <c:lblOffset val="100"/>
        <c:noMultiLvlLbl val="0"/>
      </c:catAx>
      <c:valAx>
        <c:axId val="40178048"/>
        <c:scaling>
          <c:orientation val="minMax"/>
          <c:min val="0"/>
        </c:scaling>
        <c:delete val="1"/>
        <c:axPos val="l"/>
        <c:numFmt formatCode="0%" sourceLinked="1"/>
        <c:majorTickMark val="out"/>
        <c:minorTickMark val="none"/>
        <c:tickLblPos val="nextTo"/>
        <c:crossAx val="39873920"/>
        <c:crosses val="autoZero"/>
        <c:crossBetween val="between"/>
      </c:valAx>
      <c:spPr>
        <a:noFill/>
        <a:ln w="25400">
          <a:noFill/>
        </a:ln>
      </c:spPr>
    </c:plotArea>
    <c:legend>
      <c:legendPos val="b"/>
      <c:legendEntry>
        <c:idx val="1"/>
        <c:delete val="1"/>
      </c:legendEntry>
      <c:legendEntry>
        <c:idx val="2"/>
        <c:delete val="1"/>
      </c:legendEntry>
      <c:overlay val="0"/>
      <c:txPr>
        <a:bodyPr/>
        <a:lstStyle/>
        <a:p>
          <a:pPr>
            <a:defRPr>
              <a:latin typeface="Segoe UI" panose="020B0502040204020203" pitchFamily="34" charset="0"/>
              <a:cs typeface="Segoe UI" panose="020B0502040204020203" pitchFamily="34" charset="0"/>
            </a:defRPr>
          </a:pPr>
          <a:endParaRPr lang="en-US"/>
        </a:p>
      </c:txPr>
    </c:legend>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0"/>
      <c:rAngAx val="0"/>
      <c:perspective val="0"/>
    </c:view3D>
    <c:floor>
      <c:thickness val="0"/>
    </c:floor>
    <c:sideWall>
      <c:thickness val="0"/>
    </c:sideWall>
    <c:backWall>
      <c:thickness val="0"/>
    </c:backWall>
    <c:plotArea>
      <c:layout>
        <c:manualLayout>
          <c:layoutTarget val="inner"/>
          <c:xMode val="edge"/>
          <c:yMode val="edge"/>
          <c:x val="2.4397217449181847E-2"/>
          <c:y val="3.0358008930653227E-2"/>
          <c:w val="0.9412218039764767"/>
          <c:h val="0.91276107113273486"/>
        </c:manualLayout>
      </c:layout>
      <c:pie3DChart>
        <c:varyColors val="1"/>
        <c:ser>
          <c:idx val="0"/>
          <c:order val="0"/>
          <c:tx>
            <c:strRef>
              <c:f>Sheet1!$B$1</c:f>
              <c:strCache>
                <c:ptCount val="1"/>
                <c:pt idx="0">
                  <c:v>10/22/2023</c:v>
                </c:pt>
              </c:strCache>
            </c:strRef>
          </c:tx>
          <c:dPt>
            <c:idx val="0"/>
            <c:bubble3D val="0"/>
            <c:spPr>
              <a:solidFill>
                <a:srgbClr val="FF0000"/>
              </a:solidFill>
            </c:spPr>
            <c:extLst>
              <c:ext xmlns:c16="http://schemas.microsoft.com/office/drawing/2014/chart" uri="{C3380CC4-5D6E-409C-BE32-E72D297353CC}">
                <c16:uniqueId val="{00000001-0AD9-4819-814E-D51EDE6C6A87}"/>
              </c:ext>
            </c:extLst>
          </c:dPt>
          <c:dPt>
            <c:idx val="1"/>
            <c:bubble3D val="0"/>
            <c:spPr>
              <a:solidFill>
                <a:srgbClr val="00B050"/>
              </a:solidFill>
            </c:spPr>
            <c:extLst>
              <c:ext xmlns:c16="http://schemas.microsoft.com/office/drawing/2014/chart" uri="{C3380CC4-5D6E-409C-BE32-E72D297353CC}">
                <c16:uniqueId val="{00000003-0AD9-4819-814E-D51EDE6C6A87}"/>
              </c:ext>
            </c:extLst>
          </c:dPt>
          <c:dPt>
            <c:idx val="2"/>
            <c:bubble3D val="0"/>
            <c:spPr>
              <a:solidFill>
                <a:srgbClr val="0070C0"/>
              </a:solidFill>
              <a:ln>
                <a:solidFill>
                  <a:schemeClr val="accent1"/>
                </a:solidFill>
              </a:ln>
            </c:spPr>
            <c:extLst>
              <c:ext xmlns:c16="http://schemas.microsoft.com/office/drawing/2014/chart" uri="{C3380CC4-5D6E-409C-BE32-E72D297353CC}">
                <c16:uniqueId val="{00000005-0AD9-4819-814E-D51EDE6C6A87}"/>
              </c:ext>
            </c:extLst>
          </c:dPt>
          <c:dPt>
            <c:idx val="5"/>
            <c:bubble3D val="0"/>
            <c:spPr>
              <a:solidFill>
                <a:srgbClr val="FFFF99"/>
              </a:solidFill>
            </c:spPr>
            <c:extLst>
              <c:ext xmlns:c16="http://schemas.microsoft.com/office/drawing/2014/chart" uri="{C3380CC4-5D6E-409C-BE32-E72D297353CC}">
                <c16:uniqueId val="{0000000B-0AD9-4819-814E-D51EDE6C6A87}"/>
              </c:ext>
            </c:extLst>
          </c:dPt>
          <c:dLbls>
            <c:dLbl>
              <c:idx val="1"/>
              <c:spPr/>
              <c:txPr>
                <a:bodyPr/>
                <a:lstStyle/>
                <a:p>
                  <a:pPr>
                    <a:defRPr>
                      <a:solidFill>
                        <a:schemeClr val="bg1"/>
                      </a:solidFill>
                      <a:latin typeface="Segoe UI" panose="020B0502040204020203" pitchFamily="34" charset="0"/>
                      <a:cs typeface="Segoe UI" panose="020B0502040204020203" pitchFamily="34" charset="0"/>
                    </a:defRPr>
                  </a:pPr>
                  <a:endParaRPr lang="en-US"/>
                </a:p>
              </c:txPr>
              <c:dLblPos val="in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AD9-4819-814E-D51EDE6C6A87}"/>
                </c:ext>
              </c:extLst>
            </c:dLbl>
            <c:dLbl>
              <c:idx val="2"/>
              <c:spPr>
                <a:noFill/>
                <a:ln>
                  <a:noFill/>
                </a:ln>
                <a:effectLst/>
              </c:spPr>
              <c:txPr>
                <a:bodyPr wrap="square" lIns="38100" tIns="19050" rIns="38100" bIns="19050" anchor="ctr">
                  <a:spAutoFit/>
                </a:bodyPr>
                <a:lstStyle/>
                <a:p>
                  <a:pPr>
                    <a:defRPr>
                      <a:solidFill>
                        <a:schemeClr val="bg1"/>
                      </a:solidFill>
                      <a:latin typeface="Segoe UI" panose="020B0502040204020203" pitchFamily="34" charset="0"/>
                      <a:cs typeface="Segoe UI" panose="020B0502040204020203" pitchFamily="34" charset="0"/>
                    </a:defRPr>
                  </a:pPr>
                  <a:endParaRPr lang="en-US"/>
                </a:p>
              </c:txPr>
              <c:dLblPos val="ct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AD9-4819-814E-D51EDE6C6A87}"/>
                </c:ext>
              </c:extLst>
            </c:dLbl>
            <c:dLbl>
              <c:idx val="5"/>
              <c:spPr/>
              <c:txPr>
                <a:bodyPr/>
                <a:lstStyle/>
                <a:p>
                  <a:pPr>
                    <a:defRPr>
                      <a:solidFill>
                        <a:schemeClr val="tx1"/>
                      </a:solidFill>
                      <a:latin typeface="Segoe UI" panose="020B0502040204020203" pitchFamily="34" charset="0"/>
                      <a:cs typeface="Segoe UI" panose="020B0502040204020203" pitchFamily="34" charset="0"/>
                    </a:defRPr>
                  </a:pPr>
                  <a:endParaRPr lang="en-US"/>
                </a:p>
              </c:txPr>
              <c:dLblPos val="ct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AD9-4819-814E-D51EDE6C6A87}"/>
                </c:ext>
              </c:extLst>
            </c:dLbl>
            <c:spPr>
              <a:noFill/>
              <a:ln>
                <a:noFill/>
              </a:ln>
              <a:effectLst/>
            </c:spPr>
            <c:txPr>
              <a:bodyPr wrap="square" lIns="38100" tIns="19050" rIns="38100" bIns="19050" anchor="ctr">
                <a:spAutoFit/>
              </a:bodyPr>
              <a:lstStyle/>
              <a:p>
                <a:pPr>
                  <a:defRPr>
                    <a:latin typeface="Segoe UI" panose="020B0502040204020203" pitchFamily="34" charset="0"/>
                    <a:cs typeface="Segoe UI" panose="020B0502040204020203" pitchFamily="34" charset="0"/>
                  </a:defRPr>
                </a:pPr>
                <a:endParaRPr lang="en-US"/>
              </a:p>
            </c:txPr>
            <c:dLblPos val="ct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Sheet1!$A$2:$A$4</c:f>
              <c:strCache>
                <c:ptCount val="3"/>
                <c:pt idx="0">
                  <c:v>Trump</c:v>
                </c:pt>
                <c:pt idx="1">
                  <c:v>Undecided</c:v>
                </c:pt>
                <c:pt idx="2">
                  <c:v>Biden</c:v>
                </c:pt>
              </c:strCache>
            </c:strRef>
          </c:cat>
          <c:val>
            <c:numRef>
              <c:f>Sheet1!$B$2:$B$4</c:f>
              <c:numCache>
                <c:formatCode>0%</c:formatCode>
                <c:ptCount val="3"/>
                <c:pt idx="0">
                  <c:v>0.37</c:v>
                </c:pt>
                <c:pt idx="1">
                  <c:v>0.19</c:v>
                </c:pt>
                <c:pt idx="2">
                  <c:v>0.44</c:v>
                </c:pt>
              </c:numCache>
            </c:numRef>
          </c:val>
          <c:extLst>
            <c:ext xmlns:c16="http://schemas.microsoft.com/office/drawing/2014/chart" uri="{C3380CC4-5D6E-409C-BE32-E72D297353CC}">
              <c16:uniqueId val="{0000000C-0AD9-4819-814E-D51EDE6C6A87}"/>
            </c:ext>
          </c:extLst>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solidFill>
            <a:schemeClr val="bg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289813283442396"/>
          <c:y val="2.9307628773671889E-2"/>
          <c:w val="0.69710186716557609"/>
          <c:h val="0.87632139340851167"/>
        </c:manualLayout>
      </c:layout>
      <c:barChart>
        <c:barDir val="bar"/>
        <c:grouping val="stacked"/>
        <c:varyColors val="0"/>
        <c:ser>
          <c:idx val="0"/>
          <c:order val="0"/>
          <c:tx>
            <c:strRef>
              <c:f>Sheet1!$B$1</c:f>
              <c:strCache>
                <c:ptCount val="1"/>
                <c:pt idx="0">
                  <c:v>Most important</c:v>
                </c:pt>
              </c:strCache>
            </c:strRef>
          </c:tx>
          <c:spPr>
            <a:solidFill>
              <a:srgbClr val="00B050"/>
            </a:solidFill>
            <a:ln>
              <a:noFill/>
            </a:ln>
          </c:spPr>
          <c:invertIfNegative val="0"/>
          <c:dLbls>
            <c:spPr>
              <a:noFill/>
              <a:ln>
                <a:noFill/>
              </a:ln>
              <a:effectLst/>
            </c:spPr>
            <c:txPr>
              <a:bodyPr/>
              <a:lstStyle/>
              <a:p>
                <a:pPr>
                  <a:defRPr sz="1600" b="0">
                    <a:solidFill>
                      <a:schemeClr val="bg1"/>
                    </a:solidFill>
                    <a:latin typeface="Segoe UI" panose="020B0502040204020203" pitchFamily="34" charset="0"/>
                    <a:cs typeface="Segoe UI" panose="020B0502040204020203"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Sheet1!$A$2:$A$16</c:f>
              <c:strCache>
                <c:ptCount val="15"/>
                <c:pt idx="0">
                  <c:v>Federal spending and debt</c:v>
                </c:pt>
                <c:pt idx="1">
                  <c:v>Healthcare</c:v>
                </c:pt>
                <c:pt idx="2">
                  <c:v>Economy and jobs</c:v>
                </c:pt>
                <c:pt idx="3">
                  <c:v>Education</c:v>
                </c:pt>
                <c:pt idx="4">
                  <c:v>Immigration and border security </c:v>
                </c:pt>
                <c:pt idx="5">
                  <c:v>Social Security and Medicare</c:v>
                </c:pt>
                <c:pt idx="6">
                  <c:v>Taxes</c:v>
                </c:pt>
                <c:pt idx="7">
                  <c:v>Crime and public safety</c:v>
                </c:pt>
                <c:pt idx="8">
                  <c:v>Climate change and environment</c:v>
                </c:pt>
                <c:pt idx="9">
                  <c:v>Inflation and cost of living</c:v>
                </c:pt>
                <c:pt idx="10">
                  <c:v>Issue of abortion</c:v>
                </c:pt>
                <c:pt idx="11">
                  <c:v>Drug epidemic</c:v>
                </c:pt>
                <c:pt idx="12">
                  <c:v>Supporting Ukraine</c:v>
                </c:pt>
                <c:pt idx="13">
                  <c:v>Government dysfunction</c:v>
                </c:pt>
                <c:pt idx="14">
                  <c:v>Foreign powers like China and Russia</c:v>
                </c:pt>
              </c:strCache>
            </c:strRef>
          </c:cat>
          <c:val>
            <c:numRef>
              <c:f>Sheet1!$B$2:$B$16</c:f>
              <c:numCache>
                <c:formatCode>0%</c:formatCode>
                <c:ptCount val="15"/>
                <c:pt idx="0">
                  <c:v>2.4E-2</c:v>
                </c:pt>
                <c:pt idx="1">
                  <c:v>5.0999999999999997E-2</c:v>
                </c:pt>
                <c:pt idx="2">
                  <c:v>7.9000000000000001E-2</c:v>
                </c:pt>
                <c:pt idx="3">
                  <c:v>4.1000000000000002E-2</c:v>
                </c:pt>
                <c:pt idx="4">
                  <c:v>0.11600000000000001</c:v>
                </c:pt>
                <c:pt idx="5">
                  <c:v>4.1000000000000002E-2</c:v>
                </c:pt>
                <c:pt idx="6">
                  <c:v>1.0999999999999999E-2</c:v>
                </c:pt>
                <c:pt idx="7">
                  <c:v>2.5999999999999999E-2</c:v>
                </c:pt>
                <c:pt idx="8">
                  <c:v>5.3999999999999999E-2</c:v>
                </c:pt>
                <c:pt idx="9">
                  <c:v>0.19400000000000001</c:v>
                </c:pt>
                <c:pt idx="10">
                  <c:v>5.1999999999999998E-2</c:v>
                </c:pt>
                <c:pt idx="11">
                  <c:v>0.01</c:v>
                </c:pt>
                <c:pt idx="12">
                  <c:v>1.0999999999999999E-2</c:v>
                </c:pt>
                <c:pt idx="13">
                  <c:v>0.126</c:v>
                </c:pt>
                <c:pt idx="14">
                  <c:v>3.7999999999999999E-2</c:v>
                </c:pt>
              </c:numCache>
            </c:numRef>
          </c:val>
          <c:extLst>
            <c:ext xmlns:c16="http://schemas.microsoft.com/office/drawing/2014/chart" uri="{C3380CC4-5D6E-409C-BE32-E72D297353CC}">
              <c16:uniqueId val="{00000000-67C4-4F31-AA3B-1130BAF26A9F}"/>
            </c:ext>
          </c:extLst>
        </c:ser>
        <c:ser>
          <c:idx val="1"/>
          <c:order val="1"/>
          <c:tx>
            <c:strRef>
              <c:f>Sheet1!$C$1</c:f>
              <c:strCache>
                <c:ptCount val="1"/>
                <c:pt idx="0">
                  <c:v>Next most important</c:v>
                </c:pt>
              </c:strCache>
            </c:strRef>
          </c:tx>
          <c:invertIfNegative val="0"/>
          <c:dLbls>
            <c:spPr>
              <a:noFill/>
              <a:ln>
                <a:noFill/>
              </a:ln>
              <a:effectLst/>
            </c:spPr>
            <c:txPr>
              <a:bodyPr wrap="square" lIns="38100" tIns="19050" rIns="38100" bIns="19050" anchor="ctr">
                <a:spAutoFit/>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Sheet1!$A$2:$A$16</c:f>
              <c:strCache>
                <c:ptCount val="15"/>
                <c:pt idx="0">
                  <c:v>Federal spending and debt</c:v>
                </c:pt>
                <c:pt idx="1">
                  <c:v>Healthcare</c:v>
                </c:pt>
                <c:pt idx="2">
                  <c:v>Economy and jobs</c:v>
                </c:pt>
                <c:pt idx="3">
                  <c:v>Education</c:v>
                </c:pt>
                <c:pt idx="4">
                  <c:v>Immigration and border security </c:v>
                </c:pt>
                <c:pt idx="5">
                  <c:v>Social Security and Medicare</c:v>
                </c:pt>
                <c:pt idx="6">
                  <c:v>Taxes</c:v>
                </c:pt>
                <c:pt idx="7">
                  <c:v>Crime and public safety</c:v>
                </c:pt>
                <c:pt idx="8">
                  <c:v>Climate change and environment</c:v>
                </c:pt>
                <c:pt idx="9">
                  <c:v>Inflation and cost of living</c:v>
                </c:pt>
                <c:pt idx="10">
                  <c:v>Issue of abortion</c:v>
                </c:pt>
                <c:pt idx="11">
                  <c:v>Drug epidemic</c:v>
                </c:pt>
                <c:pt idx="12">
                  <c:v>Supporting Ukraine</c:v>
                </c:pt>
                <c:pt idx="13">
                  <c:v>Government dysfunction</c:v>
                </c:pt>
                <c:pt idx="14">
                  <c:v>Foreign powers like China and Russia</c:v>
                </c:pt>
              </c:strCache>
            </c:strRef>
          </c:cat>
          <c:val>
            <c:numRef>
              <c:f>Sheet1!$C$2:$C$16</c:f>
              <c:numCache>
                <c:formatCode>0%</c:formatCode>
                <c:ptCount val="15"/>
                <c:pt idx="0">
                  <c:v>5.8000000000000003E-2</c:v>
                </c:pt>
                <c:pt idx="1">
                  <c:v>6.9000000000000006E-2</c:v>
                </c:pt>
                <c:pt idx="2">
                  <c:v>8.7999999999999995E-2</c:v>
                </c:pt>
                <c:pt idx="3">
                  <c:v>4.8000000000000001E-2</c:v>
                </c:pt>
                <c:pt idx="4">
                  <c:v>0.10100000000000001</c:v>
                </c:pt>
                <c:pt idx="5">
                  <c:v>4.1000000000000002E-2</c:v>
                </c:pt>
                <c:pt idx="6">
                  <c:v>2.1999999999999999E-2</c:v>
                </c:pt>
                <c:pt idx="7">
                  <c:v>5.8999999999999997E-2</c:v>
                </c:pt>
                <c:pt idx="8">
                  <c:v>4.8000000000000001E-2</c:v>
                </c:pt>
                <c:pt idx="9">
                  <c:v>9.7000000000000003E-2</c:v>
                </c:pt>
                <c:pt idx="10">
                  <c:v>4.8000000000000001E-2</c:v>
                </c:pt>
                <c:pt idx="11">
                  <c:v>1.7000000000000001E-2</c:v>
                </c:pt>
                <c:pt idx="12">
                  <c:v>2.1000000000000001E-2</c:v>
                </c:pt>
                <c:pt idx="13">
                  <c:v>7.2999999999999995E-2</c:v>
                </c:pt>
                <c:pt idx="14">
                  <c:v>5.2999999999999999E-2</c:v>
                </c:pt>
              </c:numCache>
            </c:numRef>
          </c:val>
          <c:extLst>
            <c:ext xmlns:c16="http://schemas.microsoft.com/office/drawing/2014/chart" uri="{C3380CC4-5D6E-409C-BE32-E72D297353CC}">
              <c16:uniqueId val="{00000001-5D3D-4518-B792-FEB9DC6F5276}"/>
            </c:ext>
          </c:extLst>
        </c:ser>
        <c:ser>
          <c:idx val="2"/>
          <c:order val="2"/>
          <c:tx>
            <c:strRef>
              <c:f>Sheet1!$D$1</c:f>
              <c:strCache>
                <c:ptCount val="1"/>
                <c:pt idx="0">
                  <c:v>Column1</c:v>
                </c:pt>
              </c:strCache>
            </c:strRef>
          </c:tx>
          <c:spPr>
            <a:noFill/>
            <a:ln>
              <a:noFill/>
            </a:ln>
          </c:spPr>
          <c:invertIfNegative val="0"/>
          <c:dLbls>
            <c:spPr>
              <a:noFill/>
              <a:ln>
                <a:noFill/>
              </a:ln>
              <a:effectLst/>
            </c:spPr>
            <c:txPr>
              <a:bodyPr wrap="square" lIns="38100" tIns="19050" rIns="38100" bIns="19050" anchor="ctr">
                <a:spAutoFit/>
              </a:bodyPr>
              <a:lstStyle/>
              <a:p>
                <a:pPr>
                  <a:defRPr sz="1600"/>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Sheet1!$A$2:$A$16</c:f>
              <c:strCache>
                <c:ptCount val="15"/>
                <c:pt idx="0">
                  <c:v>Federal spending and debt</c:v>
                </c:pt>
                <c:pt idx="1">
                  <c:v>Healthcare</c:v>
                </c:pt>
                <c:pt idx="2">
                  <c:v>Economy and jobs</c:v>
                </c:pt>
                <c:pt idx="3">
                  <c:v>Education</c:v>
                </c:pt>
                <c:pt idx="4">
                  <c:v>Immigration and border security </c:v>
                </c:pt>
                <c:pt idx="5">
                  <c:v>Social Security and Medicare</c:v>
                </c:pt>
                <c:pt idx="6">
                  <c:v>Taxes</c:v>
                </c:pt>
                <c:pt idx="7">
                  <c:v>Crime and public safety</c:v>
                </c:pt>
                <c:pt idx="8">
                  <c:v>Climate change and environment</c:v>
                </c:pt>
                <c:pt idx="9">
                  <c:v>Inflation and cost of living</c:v>
                </c:pt>
                <c:pt idx="10">
                  <c:v>Issue of abortion</c:v>
                </c:pt>
                <c:pt idx="11">
                  <c:v>Drug epidemic</c:v>
                </c:pt>
                <c:pt idx="12">
                  <c:v>Supporting Ukraine</c:v>
                </c:pt>
                <c:pt idx="13">
                  <c:v>Government dysfunction</c:v>
                </c:pt>
                <c:pt idx="14">
                  <c:v>Foreign powers like China and Russia</c:v>
                </c:pt>
              </c:strCache>
            </c:strRef>
          </c:cat>
          <c:val>
            <c:numRef>
              <c:f>Sheet1!$D$2:$D$16</c:f>
              <c:numCache>
                <c:formatCode>0%</c:formatCode>
                <c:ptCount val="15"/>
                <c:pt idx="0">
                  <c:v>8.2000000000000003E-2</c:v>
                </c:pt>
                <c:pt idx="1">
                  <c:v>0.12</c:v>
                </c:pt>
                <c:pt idx="2">
                  <c:v>0.16699999999999998</c:v>
                </c:pt>
                <c:pt idx="3">
                  <c:v>8.8999999999999996E-2</c:v>
                </c:pt>
                <c:pt idx="4">
                  <c:v>0.21700000000000003</c:v>
                </c:pt>
                <c:pt idx="5">
                  <c:v>8.2000000000000003E-2</c:v>
                </c:pt>
                <c:pt idx="6">
                  <c:v>3.3000000000000002E-2</c:v>
                </c:pt>
                <c:pt idx="7">
                  <c:v>8.4999999999999992E-2</c:v>
                </c:pt>
                <c:pt idx="8">
                  <c:v>0.10200000000000001</c:v>
                </c:pt>
                <c:pt idx="9">
                  <c:v>0.29100000000000004</c:v>
                </c:pt>
                <c:pt idx="10">
                  <c:v>0.1</c:v>
                </c:pt>
                <c:pt idx="11">
                  <c:v>2.7000000000000003E-2</c:v>
                </c:pt>
                <c:pt idx="12">
                  <c:v>3.2000000000000001E-2</c:v>
                </c:pt>
                <c:pt idx="13">
                  <c:v>0.19900000000000001</c:v>
                </c:pt>
                <c:pt idx="14">
                  <c:v>9.0999999999999998E-2</c:v>
                </c:pt>
              </c:numCache>
            </c:numRef>
          </c:val>
          <c:extLst>
            <c:ext xmlns:c16="http://schemas.microsoft.com/office/drawing/2014/chart" uri="{C3380CC4-5D6E-409C-BE32-E72D297353CC}">
              <c16:uniqueId val="{00000000-E578-4BDF-96F9-1E6A14750A9B}"/>
            </c:ext>
          </c:extLst>
        </c:ser>
        <c:dLbls>
          <c:showLegendKey val="0"/>
          <c:showVal val="0"/>
          <c:showCatName val="0"/>
          <c:showSerName val="0"/>
          <c:showPercent val="0"/>
          <c:showBubbleSize val="0"/>
        </c:dLbls>
        <c:gapWidth val="50"/>
        <c:overlap val="100"/>
        <c:axId val="47753856"/>
        <c:axId val="47755648"/>
      </c:barChart>
      <c:catAx>
        <c:axId val="47753856"/>
        <c:scaling>
          <c:orientation val="maxMin"/>
        </c:scaling>
        <c:delete val="0"/>
        <c:axPos val="l"/>
        <c:numFmt formatCode="General" sourceLinked="0"/>
        <c:majorTickMark val="out"/>
        <c:minorTickMark val="none"/>
        <c:tickLblPos val="nextTo"/>
        <c:txPr>
          <a:bodyPr/>
          <a:lstStyle/>
          <a:p>
            <a:pPr>
              <a:defRPr sz="1200"/>
            </a:pPr>
            <a:endParaRPr lang="en-US"/>
          </a:p>
        </c:txPr>
        <c:crossAx val="47755648"/>
        <c:crosses val="autoZero"/>
        <c:auto val="1"/>
        <c:lblAlgn val="ctr"/>
        <c:lblOffset val="100"/>
        <c:noMultiLvlLbl val="0"/>
      </c:catAx>
      <c:valAx>
        <c:axId val="47755648"/>
        <c:scaling>
          <c:orientation val="minMax"/>
          <c:max val="0.35000000000000003"/>
          <c:min val="0"/>
        </c:scaling>
        <c:delete val="1"/>
        <c:axPos val="t"/>
        <c:numFmt formatCode="0%" sourceLinked="1"/>
        <c:majorTickMark val="out"/>
        <c:minorTickMark val="none"/>
        <c:tickLblPos val="nextTo"/>
        <c:crossAx val="47753856"/>
        <c:crosses val="autoZero"/>
        <c:crossBetween val="between"/>
      </c:valAx>
    </c:plotArea>
    <c:legend>
      <c:legendPos val="b"/>
      <c:legendEntry>
        <c:idx val="2"/>
        <c:delete val="1"/>
      </c:legendEntry>
      <c:overlay val="0"/>
    </c:legend>
    <c:plotVisOnly val="1"/>
    <c:dispBlanksAs val="gap"/>
    <c:showDLblsOverMax val="0"/>
  </c:chart>
  <c:spPr>
    <a:ln w="28575">
      <a:noFill/>
    </a:ln>
  </c:spPr>
  <c:txPr>
    <a:bodyPr/>
    <a:lstStyle/>
    <a:p>
      <a:pPr>
        <a:defRPr sz="1800">
          <a:latin typeface="Segoe UI" panose="020B0502040204020203" pitchFamily="34" charset="0"/>
          <a:cs typeface="Segoe UI" panose="020B0502040204020203"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0"/>
      <c:rAngAx val="0"/>
      <c:perspective val="0"/>
    </c:view3D>
    <c:floor>
      <c:thickness val="0"/>
    </c:floor>
    <c:sideWall>
      <c:thickness val="0"/>
    </c:sideWall>
    <c:backWall>
      <c:thickness val="0"/>
    </c:backWall>
    <c:plotArea>
      <c:layout>
        <c:manualLayout>
          <c:layoutTarget val="inner"/>
          <c:xMode val="edge"/>
          <c:yMode val="edge"/>
          <c:x val="2.4397217449181847E-2"/>
          <c:y val="3.0358008930653227E-2"/>
          <c:w val="0.9412218039764767"/>
          <c:h val="0.91276107113273486"/>
        </c:manualLayout>
      </c:layout>
      <c:pie3DChart>
        <c:varyColors val="1"/>
        <c:ser>
          <c:idx val="0"/>
          <c:order val="0"/>
          <c:tx>
            <c:strRef>
              <c:f>Sheet1!$B$1</c:f>
              <c:strCache>
                <c:ptCount val="1"/>
                <c:pt idx="0">
                  <c:v>10/22/2023</c:v>
                </c:pt>
              </c:strCache>
            </c:strRef>
          </c:tx>
          <c:dPt>
            <c:idx val="0"/>
            <c:bubble3D val="0"/>
            <c:spPr>
              <a:solidFill>
                <a:srgbClr val="FF0000"/>
              </a:solidFill>
            </c:spPr>
            <c:extLst>
              <c:ext xmlns:c16="http://schemas.microsoft.com/office/drawing/2014/chart" uri="{C3380CC4-5D6E-409C-BE32-E72D297353CC}">
                <c16:uniqueId val="{00000001-0AD9-4819-814E-D51EDE6C6A87}"/>
              </c:ext>
            </c:extLst>
          </c:dPt>
          <c:dPt>
            <c:idx val="1"/>
            <c:bubble3D val="0"/>
            <c:spPr>
              <a:solidFill>
                <a:srgbClr val="00B050"/>
              </a:solidFill>
            </c:spPr>
            <c:extLst>
              <c:ext xmlns:c16="http://schemas.microsoft.com/office/drawing/2014/chart" uri="{C3380CC4-5D6E-409C-BE32-E72D297353CC}">
                <c16:uniqueId val="{00000003-0AD9-4819-814E-D51EDE6C6A87}"/>
              </c:ext>
            </c:extLst>
          </c:dPt>
          <c:dPt>
            <c:idx val="2"/>
            <c:bubble3D val="0"/>
            <c:spPr>
              <a:solidFill>
                <a:srgbClr val="0070C0"/>
              </a:solidFill>
              <a:ln>
                <a:solidFill>
                  <a:schemeClr val="accent1"/>
                </a:solidFill>
              </a:ln>
            </c:spPr>
            <c:extLst>
              <c:ext xmlns:c16="http://schemas.microsoft.com/office/drawing/2014/chart" uri="{C3380CC4-5D6E-409C-BE32-E72D297353CC}">
                <c16:uniqueId val="{00000005-0AD9-4819-814E-D51EDE6C6A87}"/>
              </c:ext>
            </c:extLst>
          </c:dPt>
          <c:dPt>
            <c:idx val="5"/>
            <c:bubble3D val="0"/>
            <c:spPr>
              <a:solidFill>
                <a:srgbClr val="FFFF99"/>
              </a:solidFill>
            </c:spPr>
            <c:extLst>
              <c:ext xmlns:c16="http://schemas.microsoft.com/office/drawing/2014/chart" uri="{C3380CC4-5D6E-409C-BE32-E72D297353CC}">
                <c16:uniqueId val="{0000000B-0AD9-4819-814E-D51EDE6C6A87}"/>
              </c:ext>
            </c:extLst>
          </c:dPt>
          <c:dLbls>
            <c:dLbl>
              <c:idx val="1"/>
              <c:spPr/>
              <c:txPr>
                <a:bodyPr/>
                <a:lstStyle/>
                <a:p>
                  <a:pPr>
                    <a:defRPr>
                      <a:solidFill>
                        <a:schemeClr val="bg1"/>
                      </a:solidFill>
                      <a:latin typeface="Segoe UI" panose="020B0502040204020203" pitchFamily="34" charset="0"/>
                      <a:cs typeface="Segoe UI" panose="020B0502040204020203" pitchFamily="34" charset="0"/>
                    </a:defRPr>
                  </a:pPr>
                  <a:endParaRPr lang="en-US"/>
                </a:p>
              </c:txPr>
              <c:dLblPos val="in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AD9-4819-814E-D51EDE6C6A87}"/>
                </c:ext>
              </c:extLst>
            </c:dLbl>
            <c:dLbl>
              <c:idx val="2"/>
              <c:spPr>
                <a:noFill/>
                <a:ln>
                  <a:noFill/>
                </a:ln>
                <a:effectLst/>
              </c:spPr>
              <c:txPr>
                <a:bodyPr wrap="square" lIns="38100" tIns="19050" rIns="38100" bIns="19050" anchor="ctr">
                  <a:spAutoFit/>
                </a:bodyPr>
                <a:lstStyle/>
                <a:p>
                  <a:pPr>
                    <a:defRPr>
                      <a:solidFill>
                        <a:schemeClr val="bg1"/>
                      </a:solidFill>
                      <a:latin typeface="Segoe UI" panose="020B0502040204020203" pitchFamily="34" charset="0"/>
                      <a:cs typeface="Segoe UI" panose="020B0502040204020203" pitchFamily="34" charset="0"/>
                    </a:defRPr>
                  </a:pPr>
                  <a:endParaRPr lang="en-US"/>
                </a:p>
              </c:txPr>
              <c:dLblPos val="ct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AD9-4819-814E-D51EDE6C6A87}"/>
                </c:ext>
              </c:extLst>
            </c:dLbl>
            <c:dLbl>
              <c:idx val="5"/>
              <c:spPr/>
              <c:txPr>
                <a:bodyPr/>
                <a:lstStyle/>
                <a:p>
                  <a:pPr>
                    <a:defRPr>
                      <a:solidFill>
                        <a:schemeClr val="tx1"/>
                      </a:solidFill>
                      <a:latin typeface="Segoe UI" panose="020B0502040204020203" pitchFamily="34" charset="0"/>
                      <a:cs typeface="Segoe UI" panose="020B0502040204020203" pitchFamily="34" charset="0"/>
                    </a:defRPr>
                  </a:pPr>
                  <a:endParaRPr lang="en-US"/>
                </a:p>
              </c:txPr>
              <c:dLblPos val="ct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AD9-4819-814E-D51EDE6C6A87}"/>
                </c:ext>
              </c:extLst>
            </c:dLbl>
            <c:spPr>
              <a:noFill/>
              <a:ln>
                <a:noFill/>
              </a:ln>
              <a:effectLst/>
            </c:spPr>
            <c:txPr>
              <a:bodyPr wrap="square" lIns="38100" tIns="19050" rIns="38100" bIns="19050" anchor="ctr">
                <a:spAutoFit/>
              </a:bodyPr>
              <a:lstStyle/>
              <a:p>
                <a:pPr>
                  <a:defRPr>
                    <a:latin typeface="Segoe UI" panose="020B0502040204020203" pitchFamily="34" charset="0"/>
                    <a:cs typeface="Segoe UI" panose="020B0502040204020203" pitchFamily="34" charset="0"/>
                  </a:defRPr>
                </a:pPr>
                <a:endParaRPr lang="en-US"/>
              </a:p>
            </c:txPr>
            <c:dLblPos val="ct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Sheet1!$A$2:$A$4</c:f>
              <c:strCache>
                <c:ptCount val="3"/>
                <c:pt idx="0">
                  <c:v>Republican</c:v>
                </c:pt>
                <c:pt idx="1">
                  <c:v>Undecided</c:v>
                </c:pt>
                <c:pt idx="2">
                  <c:v>Democrat</c:v>
                </c:pt>
              </c:strCache>
            </c:strRef>
          </c:cat>
          <c:val>
            <c:numRef>
              <c:f>Sheet1!$B$2:$B$4</c:f>
              <c:numCache>
                <c:formatCode>0%</c:formatCode>
                <c:ptCount val="3"/>
                <c:pt idx="0">
                  <c:v>0.38</c:v>
                </c:pt>
                <c:pt idx="1">
                  <c:v>0.22</c:v>
                </c:pt>
                <c:pt idx="2">
                  <c:v>0.4</c:v>
                </c:pt>
              </c:numCache>
            </c:numRef>
          </c:val>
          <c:extLst>
            <c:ext xmlns:c16="http://schemas.microsoft.com/office/drawing/2014/chart" uri="{C3380CC4-5D6E-409C-BE32-E72D297353CC}">
              <c16:uniqueId val="{0000000C-0AD9-4819-814E-D51EDE6C6A87}"/>
            </c:ext>
          </c:extLst>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solidFill>
            <a:schemeClr val="bg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432098765432098E-2"/>
          <c:y val="1.731632031374809E-2"/>
          <c:w val="0.96604938271604934"/>
          <c:h val="0.77967245675783059"/>
        </c:manualLayout>
      </c:layout>
      <c:barChart>
        <c:barDir val="col"/>
        <c:grouping val="stacked"/>
        <c:varyColors val="0"/>
        <c:ser>
          <c:idx val="0"/>
          <c:order val="0"/>
          <c:tx>
            <c:strRef>
              <c:f>Sheet1!$B$1</c:f>
              <c:strCache>
                <c:ptCount val="1"/>
                <c:pt idx="0">
                  <c:v>Strongly</c:v>
                </c:pt>
              </c:strCache>
            </c:strRef>
          </c:tx>
          <c:spPr>
            <a:solidFill>
              <a:schemeClr val="tx2">
                <a:lumMod val="50000"/>
                <a:lumOff val="50000"/>
              </a:schemeClr>
            </a:solidFill>
            <a:ln>
              <a:noFill/>
            </a:ln>
          </c:spPr>
          <c:invertIfNegative val="0"/>
          <c:dPt>
            <c:idx val="1"/>
            <c:invertIfNegative val="0"/>
            <c:bubble3D val="0"/>
            <c:spPr>
              <a:solidFill>
                <a:schemeClr val="accent6"/>
              </a:solidFill>
              <a:ln>
                <a:noFill/>
              </a:ln>
            </c:spPr>
            <c:extLst>
              <c:ext xmlns:c16="http://schemas.microsoft.com/office/drawing/2014/chart" uri="{C3380CC4-5D6E-409C-BE32-E72D297353CC}">
                <c16:uniqueId val="{00000000-C3E7-4922-BE31-4E15FFB30C28}"/>
              </c:ext>
            </c:extLst>
          </c:dPt>
          <c:dLbls>
            <c:dLbl>
              <c:idx val="1"/>
              <c:delete val="1"/>
              <c:extLst>
                <c:ext xmlns:c15="http://schemas.microsoft.com/office/drawing/2012/chart" uri="{CE6537A1-D6FC-4f65-9D91-7224C49458BB}"/>
                <c:ext xmlns:c16="http://schemas.microsoft.com/office/drawing/2014/chart" uri="{C3380CC4-5D6E-409C-BE32-E72D297353CC}">
                  <c16:uniqueId val="{00000000-C3E7-4922-BE31-4E15FFB30C28}"/>
                </c:ext>
              </c:extLst>
            </c:dLbl>
            <c:spPr>
              <a:noFill/>
              <a:ln>
                <a:noFill/>
              </a:ln>
              <a:effectLst/>
            </c:spPr>
            <c:txPr>
              <a:bodyPr wrap="square" lIns="38100" tIns="19050" rIns="38100" bIns="19050" anchor="ctr">
                <a:spAutoFit/>
              </a:bodyPr>
              <a:lstStyle/>
              <a:p>
                <a:pPr>
                  <a:defRPr sz="2400">
                    <a:solidFill>
                      <a:schemeClr val="bg1"/>
                    </a:solidFill>
                    <a:latin typeface="Segoe UI" panose="020B0502040204020203" pitchFamily="34" charset="0"/>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Approve</c:v>
                </c:pt>
                <c:pt idx="1">
                  <c:v>Unsure</c:v>
                </c:pt>
                <c:pt idx="2">
                  <c:v>Disapprove</c:v>
                </c:pt>
              </c:strCache>
            </c:strRef>
          </c:cat>
          <c:val>
            <c:numRef>
              <c:f>Sheet1!$B$2:$B$4</c:f>
              <c:numCache>
                <c:formatCode>0%</c:formatCode>
                <c:ptCount val="3"/>
                <c:pt idx="0">
                  <c:v>0.16400000000000001</c:v>
                </c:pt>
                <c:pt idx="1">
                  <c:v>0.32800000000000001</c:v>
                </c:pt>
                <c:pt idx="2">
                  <c:v>0.26200000000000001</c:v>
                </c:pt>
              </c:numCache>
            </c:numRef>
          </c:val>
          <c:extLst>
            <c:ext xmlns:c16="http://schemas.microsoft.com/office/drawing/2014/chart" uri="{C3380CC4-5D6E-409C-BE32-E72D297353CC}">
              <c16:uniqueId val="{00000000-FDBA-4A8E-A224-73EC4325927B}"/>
            </c:ext>
          </c:extLst>
        </c:ser>
        <c:ser>
          <c:idx val="1"/>
          <c:order val="1"/>
          <c:tx>
            <c:strRef>
              <c:f>Sheet1!$C$1</c:f>
              <c:strCache>
                <c:ptCount val="1"/>
                <c:pt idx="0">
                  <c:v>Column1</c:v>
                </c:pt>
              </c:strCache>
            </c:strRef>
          </c:tx>
          <c:spPr>
            <a:solidFill>
              <a:srgbClr val="92D050"/>
            </a:solidFill>
          </c:spPr>
          <c:invertIfNegative val="0"/>
          <c:cat>
            <c:strRef>
              <c:f>Sheet1!$A$2:$A$4</c:f>
              <c:strCache>
                <c:ptCount val="3"/>
                <c:pt idx="0">
                  <c:v>Approve</c:v>
                </c:pt>
                <c:pt idx="1">
                  <c:v>Unsure</c:v>
                </c:pt>
                <c:pt idx="2">
                  <c:v>Disapprove</c:v>
                </c:pt>
              </c:strCache>
            </c:strRef>
          </c:cat>
          <c:val>
            <c:numRef>
              <c:f>Sheet1!$C$2:$C$4</c:f>
              <c:numCache>
                <c:formatCode>General</c:formatCode>
                <c:ptCount val="3"/>
                <c:pt idx="0" formatCode="0%">
                  <c:v>0.13400000000000001</c:v>
                </c:pt>
                <c:pt idx="2" formatCode="0%">
                  <c:v>0.112</c:v>
                </c:pt>
              </c:numCache>
            </c:numRef>
          </c:val>
          <c:extLst>
            <c:ext xmlns:c16="http://schemas.microsoft.com/office/drawing/2014/chart" uri="{C3380CC4-5D6E-409C-BE32-E72D297353CC}">
              <c16:uniqueId val="{00000001-A817-4E7D-8E6F-559D2E51C63F}"/>
            </c:ext>
          </c:extLst>
        </c:ser>
        <c:dLbls>
          <c:showLegendKey val="0"/>
          <c:showVal val="0"/>
          <c:showCatName val="0"/>
          <c:showSerName val="0"/>
          <c:showPercent val="0"/>
          <c:showBubbleSize val="0"/>
        </c:dLbls>
        <c:gapWidth val="96"/>
        <c:overlap val="100"/>
        <c:axId val="39873920"/>
        <c:axId val="40178048"/>
      </c:barChart>
      <c:lineChart>
        <c:grouping val="standard"/>
        <c:varyColors val="0"/>
        <c:ser>
          <c:idx val="2"/>
          <c:order val="2"/>
          <c:tx>
            <c:strRef>
              <c:f>Sheet1!$D$1</c:f>
              <c:strCache>
                <c:ptCount val="1"/>
                <c:pt idx="0">
                  <c:v>Column2</c:v>
                </c:pt>
              </c:strCache>
            </c:strRef>
          </c:tx>
          <c:spPr>
            <a:ln>
              <a:noFill/>
            </a:ln>
          </c:spPr>
          <c:marker>
            <c:symbol val="none"/>
          </c:marker>
          <c:dLbls>
            <c:spPr>
              <a:noFill/>
              <a:ln>
                <a:noFill/>
              </a:ln>
              <a:effectLst/>
            </c:spPr>
            <c:txPr>
              <a:bodyPr wrap="square" lIns="38100" tIns="19050" rIns="38100" bIns="19050" anchor="ctr">
                <a:spAutoFit/>
              </a:bodyPr>
              <a:lstStyle/>
              <a:p>
                <a:pPr>
                  <a:defRPr sz="2400">
                    <a:latin typeface="Segoe UI" panose="020B0502040204020203" pitchFamily="34" charset="0"/>
                    <a:cs typeface="Segoe UI" panose="020B0502040204020203"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Approve</c:v>
                </c:pt>
                <c:pt idx="1">
                  <c:v>Unsure</c:v>
                </c:pt>
                <c:pt idx="2">
                  <c:v>Disapprove</c:v>
                </c:pt>
              </c:strCache>
            </c:strRef>
          </c:cat>
          <c:val>
            <c:numRef>
              <c:f>Sheet1!$D$2:$D$4</c:f>
              <c:numCache>
                <c:formatCode>0%</c:formatCode>
                <c:ptCount val="3"/>
                <c:pt idx="0">
                  <c:v>0.29800000000000004</c:v>
                </c:pt>
                <c:pt idx="1">
                  <c:v>0.32800000000000001</c:v>
                </c:pt>
                <c:pt idx="2">
                  <c:v>0.374</c:v>
                </c:pt>
              </c:numCache>
            </c:numRef>
          </c:val>
          <c:smooth val="0"/>
          <c:extLst>
            <c:ext xmlns:c16="http://schemas.microsoft.com/office/drawing/2014/chart" uri="{C3380CC4-5D6E-409C-BE32-E72D297353CC}">
              <c16:uniqueId val="{00000002-A817-4E7D-8E6F-559D2E51C63F}"/>
            </c:ext>
          </c:extLst>
        </c:ser>
        <c:dLbls>
          <c:showLegendKey val="0"/>
          <c:showVal val="0"/>
          <c:showCatName val="0"/>
          <c:showSerName val="0"/>
          <c:showPercent val="0"/>
          <c:showBubbleSize val="0"/>
        </c:dLbls>
        <c:marker val="1"/>
        <c:smooth val="0"/>
        <c:axId val="39873920"/>
        <c:axId val="40178048"/>
      </c:lineChart>
      <c:catAx>
        <c:axId val="39873920"/>
        <c:scaling>
          <c:orientation val="minMax"/>
        </c:scaling>
        <c:delete val="0"/>
        <c:axPos val="b"/>
        <c:numFmt formatCode="General" sourceLinked="0"/>
        <c:majorTickMark val="out"/>
        <c:minorTickMark val="none"/>
        <c:tickLblPos val="nextTo"/>
        <c:txPr>
          <a:bodyPr/>
          <a:lstStyle/>
          <a:p>
            <a:pPr>
              <a:defRPr sz="2000" b="1">
                <a:latin typeface="Segoe UI" panose="020B0502040204020203" pitchFamily="34" charset="0"/>
                <a:cs typeface="Segoe UI" panose="020B0502040204020203" pitchFamily="34" charset="0"/>
              </a:defRPr>
            </a:pPr>
            <a:endParaRPr lang="en-US"/>
          </a:p>
        </c:txPr>
        <c:crossAx val="40178048"/>
        <c:crosses val="autoZero"/>
        <c:auto val="1"/>
        <c:lblAlgn val="ctr"/>
        <c:lblOffset val="100"/>
        <c:noMultiLvlLbl val="0"/>
      </c:catAx>
      <c:valAx>
        <c:axId val="40178048"/>
        <c:scaling>
          <c:orientation val="minMax"/>
          <c:max val="0.45"/>
          <c:min val="0"/>
        </c:scaling>
        <c:delete val="1"/>
        <c:axPos val="l"/>
        <c:numFmt formatCode="0%" sourceLinked="1"/>
        <c:majorTickMark val="out"/>
        <c:minorTickMark val="none"/>
        <c:tickLblPos val="nextTo"/>
        <c:crossAx val="39873920"/>
        <c:crosses val="autoZero"/>
        <c:crossBetween val="between"/>
      </c:valAx>
      <c:spPr>
        <a:noFill/>
        <a:ln w="25400">
          <a:noFill/>
        </a:ln>
      </c:spPr>
    </c:plotArea>
    <c:legend>
      <c:legendPos val="b"/>
      <c:legendEntry>
        <c:idx val="1"/>
        <c:delete val="1"/>
      </c:legendEntry>
      <c:legendEntry>
        <c:idx val="2"/>
        <c:delete val="1"/>
      </c:legendEntry>
      <c:overlay val="0"/>
      <c:txPr>
        <a:bodyPr/>
        <a:lstStyle/>
        <a:p>
          <a:pPr>
            <a:defRPr>
              <a:latin typeface="Segoe UI" panose="020B0502040204020203" pitchFamily="34" charset="0"/>
              <a:cs typeface="Segoe UI" panose="020B0502040204020203" pitchFamily="34" charset="0"/>
            </a:defRPr>
          </a:pPr>
          <a:endParaRPr lang="en-US"/>
        </a:p>
      </c:txPr>
    </c:legend>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0BB46C77-AA3D-4C29-9E28-CEFFF9FE8E27}" type="datetimeFigureOut">
              <a:rPr lang="en-US" smtClean="0"/>
              <a:t>11/13/2023</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1403EEE5-C92F-45AF-8056-6145DBA820D0}" type="slidenum">
              <a:rPr lang="en-US" smtClean="0"/>
              <a:t>‹#›</a:t>
            </a:fld>
            <a:endParaRPr lang="en-US"/>
          </a:p>
        </p:txBody>
      </p:sp>
    </p:spTree>
    <p:extLst>
      <p:ext uri="{BB962C8B-B14F-4D97-AF65-F5344CB8AC3E}">
        <p14:creationId xmlns:p14="http://schemas.microsoft.com/office/powerpoint/2010/main" val="2673249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76275"/>
            <a:ext cx="6005512" cy="33797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F487B4-2515-4A43-97F8-9D2E5CA491D1}" type="slidenum">
              <a:rPr lang="en-US" smtClean="0"/>
              <a:t>2</a:t>
            </a:fld>
            <a:endParaRPr lang="en-US"/>
          </a:p>
        </p:txBody>
      </p:sp>
    </p:spTree>
    <p:extLst>
      <p:ext uri="{BB962C8B-B14F-4D97-AF65-F5344CB8AC3E}">
        <p14:creationId xmlns:p14="http://schemas.microsoft.com/office/powerpoint/2010/main" val="8721120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76275"/>
            <a:ext cx="6005512" cy="33797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F487B4-2515-4A43-97F8-9D2E5CA491D1}" type="slidenum">
              <a:rPr lang="en-US" smtClean="0"/>
              <a:t>21</a:t>
            </a:fld>
            <a:endParaRPr lang="en-US"/>
          </a:p>
        </p:txBody>
      </p:sp>
    </p:spTree>
    <p:extLst>
      <p:ext uri="{BB962C8B-B14F-4D97-AF65-F5344CB8AC3E}">
        <p14:creationId xmlns:p14="http://schemas.microsoft.com/office/powerpoint/2010/main" val="17225381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76275"/>
            <a:ext cx="6005512" cy="33797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F487B4-2515-4A43-97F8-9D2E5CA491D1}" type="slidenum">
              <a:rPr lang="en-US" smtClean="0"/>
              <a:t>22</a:t>
            </a:fld>
            <a:endParaRPr lang="en-US"/>
          </a:p>
        </p:txBody>
      </p:sp>
    </p:spTree>
    <p:extLst>
      <p:ext uri="{BB962C8B-B14F-4D97-AF65-F5344CB8AC3E}">
        <p14:creationId xmlns:p14="http://schemas.microsoft.com/office/powerpoint/2010/main" val="21390417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76275"/>
            <a:ext cx="6005512" cy="33797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F487B4-2515-4A43-97F8-9D2E5CA491D1}" type="slidenum">
              <a:rPr lang="en-US" smtClean="0"/>
              <a:t>23</a:t>
            </a:fld>
            <a:endParaRPr lang="en-US"/>
          </a:p>
        </p:txBody>
      </p:sp>
    </p:spTree>
    <p:extLst>
      <p:ext uri="{BB962C8B-B14F-4D97-AF65-F5344CB8AC3E}">
        <p14:creationId xmlns:p14="http://schemas.microsoft.com/office/powerpoint/2010/main" val="35059095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76275"/>
            <a:ext cx="6005512" cy="33797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F487B4-2515-4A43-97F8-9D2E5CA491D1}" type="slidenum">
              <a:rPr lang="en-US" smtClean="0"/>
              <a:t>24</a:t>
            </a:fld>
            <a:endParaRPr lang="en-US"/>
          </a:p>
        </p:txBody>
      </p:sp>
    </p:spTree>
    <p:extLst>
      <p:ext uri="{BB962C8B-B14F-4D97-AF65-F5344CB8AC3E}">
        <p14:creationId xmlns:p14="http://schemas.microsoft.com/office/powerpoint/2010/main" val="19162739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76275"/>
            <a:ext cx="6005512" cy="33797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F487B4-2515-4A43-97F8-9D2E5CA491D1}" type="slidenum">
              <a:rPr lang="en-US" smtClean="0"/>
              <a:t>25</a:t>
            </a:fld>
            <a:endParaRPr lang="en-US"/>
          </a:p>
        </p:txBody>
      </p:sp>
    </p:spTree>
    <p:extLst>
      <p:ext uri="{BB962C8B-B14F-4D97-AF65-F5344CB8AC3E}">
        <p14:creationId xmlns:p14="http://schemas.microsoft.com/office/powerpoint/2010/main" val="1713410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76275"/>
            <a:ext cx="6005512" cy="33797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F487B4-2515-4A43-97F8-9D2E5CA491D1}" type="slidenum">
              <a:rPr lang="en-US" smtClean="0"/>
              <a:t>3</a:t>
            </a:fld>
            <a:endParaRPr lang="en-US"/>
          </a:p>
        </p:txBody>
      </p:sp>
    </p:spTree>
    <p:extLst>
      <p:ext uri="{BB962C8B-B14F-4D97-AF65-F5344CB8AC3E}">
        <p14:creationId xmlns:p14="http://schemas.microsoft.com/office/powerpoint/2010/main" val="1717426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7125" cy="34909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F487B4-2515-4A43-97F8-9D2E5CA491D1}" type="slidenum">
              <a:rPr lang="en-US" smtClean="0"/>
              <a:t>4</a:t>
            </a:fld>
            <a:endParaRPr lang="en-US"/>
          </a:p>
        </p:txBody>
      </p:sp>
    </p:spTree>
    <p:extLst>
      <p:ext uri="{BB962C8B-B14F-4D97-AF65-F5344CB8AC3E}">
        <p14:creationId xmlns:p14="http://schemas.microsoft.com/office/powerpoint/2010/main" val="1656052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76275"/>
            <a:ext cx="6005512" cy="33797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F487B4-2515-4A43-97F8-9D2E5CA491D1}" type="slidenum">
              <a:rPr lang="en-US" smtClean="0"/>
              <a:t>6</a:t>
            </a:fld>
            <a:endParaRPr lang="en-US"/>
          </a:p>
        </p:txBody>
      </p:sp>
    </p:spTree>
    <p:extLst>
      <p:ext uri="{BB962C8B-B14F-4D97-AF65-F5344CB8AC3E}">
        <p14:creationId xmlns:p14="http://schemas.microsoft.com/office/powerpoint/2010/main" val="1768698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76275"/>
            <a:ext cx="6005512" cy="33797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F487B4-2515-4A43-97F8-9D2E5CA491D1}" type="slidenum">
              <a:rPr lang="en-US" smtClean="0"/>
              <a:t>10</a:t>
            </a:fld>
            <a:endParaRPr lang="en-US"/>
          </a:p>
        </p:txBody>
      </p:sp>
    </p:spTree>
    <p:extLst>
      <p:ext uri="{BB962C8B-B14F-4D97-AF65-F5344CB8AC3E}">
        <p14:creationId xmlns:p14="http://schemas.microsoft.com/office/powerpoint/2010/main" val="5360786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7125" cy="34909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F487B4-2515-4A43-97F8-9D2E5CA491D1}" type="slidenum">
              <a:rPr lang="en-US" smtClean="0"/>
              <a:t>17</a:t>
            </a:fld>
            <a:endParaRPr lang="en-US"/>
          </a:p>
        </p:txBody>
      </p:sp>
    </p:spTree>
    <p:extLst>
      <p:ext uri="{BB962C8B-B14F-4D97-AF65-F5344CB8AC3E}">
        <p14:creationId xmlns:p14="http://schemas.microsoft.com/office/powerpoint/2010/main" val="2134104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76275"/>
            <a:ext cx="6005512" cy="33797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F487B4-2515-4A43-97F8-9D2E5CA491D1}" type="slidenum">
              <a:rPr lang="en-US" smtClean="0"/>
              <a:t>18</a:t>
            </a:fld>
            <a:endParaRPr lang="en-US"/>
          </a:p>
        </p:txBody>
      </p:sp>
    </p:spTree>
    <p:extLst>
      <p:ext uri="{BB962C8B-B14F-4D97-AF65-F5344CB8AC3E}">
        <p14:creationId xmlns:p14="http://schemas.microsoft.com/office/powerpoint/2010/main" val="2953267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7125" cy="34909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F487B4-2515-4A43-97F8-9D2E5CA491D1}" type="slidenum">
              <a:rPr lang="en-US" smtClean="0"/>
              <a:t>19</a:t>
            </a:fld>
            <a:endParaRPr lang="en-US"/>
          </a:p>
        </p:txBody>
      </p:sp>
    </p:spTree>
    <p:extLst>
      <p:ext uri="{BB962C8B-B14F-4D97-AF65-F5344CB8AC3E}">
        <p14:creationId xmlns:p14="http://schemas.microsoft.com/office/powerpoint/2010/main" val="8067674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76275"/>
            <a:ext cx="6005512" cy="33797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F487B4-2515-4A43-97F8-9D2E5CA491D1}" type="slidenum">
              <a:rPr lang="en-US" smtClean="0"/>
              <a:t>20</a:t>
            </a:fld>
            <a:endParaRPr lang="en-US"/>
          </a:p>
        </p:txBody>
      </p:sp>
    </p:spTree>
    <p:extLst>
      <p:ext uri="{BB962C8B-B14F-4D97-AF65-F5344CB8AC3E}">
        <p14:creationId xmlns:p14="http://schemas.microsoft.com/office/powerpoint/2010/main" val="3721464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b="1">
                <a:latin typeface="+mj-lt"/>
              </a:defRPr>
            </a:lvl1p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79EFDB8-E528-4EAB-96BE-74A85F01B199}"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174E6-8B67-4959-B5B7-141A120E31BE}" type="slidenum">
              <a:rPr lang="en-US" smtClean="0"/>
              <a:t>‹#›</a:t>
            </a:fld>
            <a:endParaRPr lang="en-US"/>
          </a:p>
        </p:txBody>
      </p:sp>
    </p:spTree>
    <p:extLst>
      <p:ext uri="{BB962C8B-B14F-4D97-AF65-F5344CB8AC3E}">
        <p14:creationId xmlns:p14="http://schemas.microsoft.com/office/powerpoint/2010/main" val="4044593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9EFDB8-E528-4EAB-96BE-74A85F01B199}"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174E6-8B67-4959-B5B7-141A120E31BE}" type="slidenum">
              <a:rPr lang="en-US" smtClean="0"/>
              <a:t>‹#›</a:t>
            </a:fld>
            <a:endParaRPr lang="en-US"/>
          </a:p>
        </p:txBody>
      </p:sp>
      <p:sp>
        <p:nvSpPr>
          <p:cNvPr id="7" name="Rectangle 9">
            <a:extLst>
              <a:ext uri="{FF2B5EF4-FFF2-40B4-BE49-F238E27FC236}">
                <a16:creationId xmlns:a16="http://schemas.microsoft.com/office/drawing/2014/main" id="{D7BF826C-A92C-4228-BC91-9E3D6EF90B82}"/>
              </a:ext>
            </a:extLst>
          </p:cNvPr>
          <p:cNvSpPr>
            <a:spLocks noChangeArrowheads="1"/>
          </p:cNvSpPr>
          <p:nvPr userDrawn="1"/>
        </p:nvSpPr>
        <p:spPr bwMode="auto">
          <a:xfrm>
            <a:off x="191938" y="6424613"/>
            <a:ext cx="5263342"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6650" tIns="48325" rIns="96650" bIns="48325"/>
          <a:lstStyle/>
          <a:p>
            <a:pPr defTabSz="966788" eaLnBrk="0" hangingPunct="0"/>
            <a:r>
              <a:rPr lang="en-US" sz="900">
                <a:solidFill>
                  <a:schemeClr val="bg1"/>
                </a:solidFill>
                <a:latin typeface="+mn-lt"/>
              </a:rPr>
              <a:t>April 18-21, 2022/ N = 1200 Registered “likely” voters/ ±2.8% M.O.E.</a:t>
            </a:r>
          </a:p>
        </p:txBody>
      </p:sp>
    </p:spTree>
    <p:extLst>
      <p:ext uri="{BB962C8B-B14F-4D97-AF65-F5344CB8AC3E}">
        <p14:creationId xmlns:p14="http://schemas.microsoft.com/office/powerpoint/2010/main" val="896879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9EFDB8-E528-4EAB-96BE-74A85F01B199}"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174E6-8B67-4959-B5B7-141A120E31BE}" type="slidenum">
              <a:rPr lang="en-US" smtClean="0"/>
              <a:t>‹#›</a:t>
            </a:fld>
            <a:endParaRPr lang="en-US"/>
          </a:p>
        </p:txBody>
      </p:sp>
    </p:spTree>
    <p:extLst>
      <p:ext uri="{BB962C8B-B14F-4D97-AF65-F5344CB8AC3E}">
        <p14:creationId xmlns:p14="http://schemas.microsoft.com/office/powerpoint/2010/main" val="915468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174E6-8B67-4959-B5B7-141A120E31BE}" type="slidenum">
              <a:rPr lang="en-US" smtClean="0"/>
              <a:t>‹#›</a:t>
            </a:fld>
            <a:endParaRPr lang="en-US"/>
          </a:p>
        </p:txBody>
      </p:sp>
      <p:sp>
        <p:nvSpPr>
          <p:cNvPr id="12" name="Rectangle 9"/>
          <p:cNvSpPr>
            <a:spLocks noChangeArrowheads="1"/>
          </p:cNvSpPr>
          <p:nvPr userDrawn="1"/>
        </p:nvSpPr>
        <p:spPr bwMode="auto">
          <a:xfrm>
            <a:off x="191938" y="6424613"/>
            <a:ext cx="5263342"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6650" tIns="48325" rIns="96650" bIns="48325"/>
          <a:lstStyle/>
          <a:p>
            <a:pPr defTabSz="966788" eaLnBrk="0" hangingPunct="0"/>
            <a:r>
              <a:rPr lang="en-US" sz="900">
                <a:solidFill>
                  <a:schemeClr val="bg1"/>
                </a:solidFill>
                <a:latin typeface="+mn-lt"/>
              </a:rPr>
              <a:t>October 10-22, 2023/ N = 1000 IND women in selected districts/ ±3.1% M.O.E.</a:t>
            </a:r>
          </a:p>
        </p:txBody>
      </p:sp>
    </p:spTree>
    <p:extLst>
      <p:ext uri="{BB962C8B-B14F-4D97-AF65-F5344CB8AC3E}">
        <p14:creationId xmlns:p14="http://schemas.microsoft.com/office/powerpoint/2010/main" val="3147121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9EFDB8-E528-4EAB-96BE-74A85F01B199}"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174E6-8B67-4959-B5B7-141A120E31BE}" type="slidenum">
              <a:rPr lang="en-US" smtClean="0"/>
              <a:t>‹#›</a:t>
            </a:fld>
            <a:endParaRPr lang="en-US"/>
          </a:p>
        </p:txBody>
      </p:sp>
    </p:spTree>
    <p:extLst>
      <p:ext uri="{BB962C8B-B14F-4D97-AF65-F5344CB8AC3E}">
        <p14:creationId xmlns:p14="http://schemas.microsoft.com/office/powerpoint/2010/main" val="3433022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a</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4174E6-8B67-4959-B5B7-141A120E31BE}" type="slidenum">
              <a:rPr lang="en-US" smtClean="0"/>
              <a:t>‹#›</a:t>
            </a:fld>
            <a:endParaRPr lang="en-US"/>
          </a:p>
        </p:txBody>
      </p:sp>
      <p:sp>
        <p:nvSpPr>
          <p:cNvPr id="8" name="Rectangle 9">
            <a:extLst>
              <a:ext uri="{FF2B5EF4-FFF2-40B4-BE49-F238E27FC236}">
                <a16:creationId xmlns:a16="http://schemas.microsoft.com/office/drawing/2014/main" id="{A910852F-E946-4364-8528-19C8D7C0F363}"/>
              </a:ext>
            </a:extLst>
          </p:cNvPr>
          <p:cNvSpPr>
            <a:spLocks noChangeArrowheads="1"/>
          </p:cNvSpPr>
          <p:nvPr userDrawn="1"/>
        </p:nvSpPr>
        <p:spPr bwMode="auto">
          <a:xfrm>
            <a:off x="191938" y="6424613"/>
            <a:ext cx="5263342"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6650" tIns="48325" rIns="96650" bIns="48325"/>
          <a:lstStyle/>
          <a:p>
            <a:pPr defTabSz="966788" eaLnBrk="0" hangingPunct="0"/>
            <a:r>
              <a:rPr lang="en-US" sz="900">
                <a:solidFill>
                  <a:schemeClr val="bg1"/>
                </a:solidFill>
                <a:latin typeface="+mn-lt"/>
              </a:rPr>
              <a:t>April 18-21, 2022/ N = 1200 Registered “likely” voters/ ±2.8% M.O.E.</a:t>
            </a:r>
          </a:p>
        </p:txBody>
      </p:sp>
    </p:spTree>
    <p:extLst>
      <p:ext uri="{BB962C8B-B14F-4D97-AF65-F5344CB8AC3E}">
        <p14:creationId xmlns:p14="http://schemas.microsoft.com/office/powerpoint/2010/main" val="759408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9EFDB8-E528-4EAB-96BE-74A85F01B199}" type="datetimeFigureOut">
              <a:rPr lang="en-US" smtClean="0"/>
              <a:t>11/13/2023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4174E6-8B67-4959-B5B7-141A120E31BE}" type="slidenum">
              <a:rPr lang="en-US" smtClean="0"/>
              <a:t>‹#›</a:t>
            </a:fld>
            <a:endParaRPr lang="en-US"/>
          </a:p>
        </p:txBody>
      </p:sp>
      <p:sp>
        <p:nvSpPr>
          <p:cNvPr id="12" name="Rectangle 9">
            <a:extLst>
              <a:ext uri="{FF2B5EF4-FFF2-40B4-BE49-F238E27FC236}">
                <a16:creationId xmlns:a16="http://schemas.microsoft.com/office/drawing/2014/main" id="{D2AB597E-A6DE-4F7F-A289-2FC6E76A6146}"/>
              </a:ext>
            </a:extLst>
          </p:cNvPr>
          <p:cNvSpPr>
            <a:spLocks noChangeArrowheads="1"/>
          </p:cNvSpPr>
          <p:nvPr userDrawn="1"/>
        </p:nvSpPr>
        <p:spPr bwMode="auto">
          <a:xfrm>
            <a:off x="191938" y="6424613"/>
            <a:ext cx="5263342"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6650" tIns="48325" rIns="96650" bIns="48325"/>
          <a:lstStyle/>
          <a:p>
            <a:pPr defTabSz="966788" eaLnBrk="0" hangingPunct="0"/>
            <a:r>
              <a:rPr lang="en-US" sz="900">
                <a:solidFill>
                  <a:schemeClr val="bg1"/>
                </a:solidFill>
                <a:latin typeface="+mn-lt"/>
              </a:rPr>
              <a:t>April 18-21, 2022/ N = 1200 Registered “likely” voters/ ±2.8% M.O.E.</a:t>
            </a:r>
          </a:p>
        </p:txBody>
      </p:sp>
    </p:spTree>
    <p:extLst>
      <p:ext uri="{BB962C8B-B14F-4D97-AF65-F5344CB8AC3E}">
        <p14:creationId xmlns:p14="http://schemas.microsoft.com/office/powerpoint/2010/main" val="1468972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p>
        </p:txBody>
      </p:sp>
      <p:sp>
        <p:nvSpPr>
          <p:cNvPr id="3" name="Date Placeholder 2"/>
          <p:cNvSpPr>
            <a:spLocks noGrp="1"/>
          </p:cNvSpPr>
          <p:nvPr>
            <p:ph type="dt" sz="half" idx="10"/>
          </p:nvPr>
        </p:nvSpPr>
        <p:spPr/>
        <p:txBody>
          <a:bodyPr/>
          <a:lstStyle/>
          <a:p>
            <a:fld id="{179EFDB8-E528-4EAB-96BE-74A85F01B199}" type="datetimeFigureOut">
              <a:rPr lang="en-US" smtClean="0"/>
              <a:t>11/13/2023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4174E6-8B67-4959-B5B7-141A120E31BE}" type="slidenum">
              <a:rPr lang="en-US" smtClean="0"/>
              <a:t>‹#›</a:t>
            </a:fld>
            <a:endParaRPr lang="en-US"/>
          </a:p>
        </p:txBody>
      </p:sp>
      <p:sp>
        <p:nvSpPr>
          <p:cNvPr id="6" name="Rectangle 9">
            <a:extLst>
              <a:ext uri="{FF2B5EF4-FFF2-40B4-BE49-F238E27FC236}">
                <a16:creationId xmlns:a16="http://schemas.microsoft.com/office/drawing/2014/main" id="{DC9F88C4-ED16-4791-8067-5661826E6539}"/>
              </a:ext>
            </a:extLst>
          </p:cNvPr>
          <p:cNvSpPr>
            <a:spLocks noChangeArrowheads="1"/>
          </p:cNvSpPr>
          <p:nvPr userDrawn="1"/>
        </p:nvSpPr>
        <p:spPr bwMode="auto">
          <a:xfrm>
            <a:off x="191938" y="6424613"/>
            <a:ext cx="5263342"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6650" tIns="48325" rIns="96650" bIns="48325"/>
          <a:lstStyle/>
          <a:p>
            <a:pPr defTabSz="966788" eaLnBrk="0" hangingPunct="0"/>
            <a:r>
              <a:rPr lang="en-US" sz="900">
                <a:solidFill>
                  <a:schemeClr val="bg1"/>
                </a:solidFill>
                <a:latin typeface="+mn-lt"/>
              </a:rPr>
              <a:t>April 18-21, 2022/ N = 1200 Registered “likely” voters/ ±2.8% M.O.E.</a:t>
            </a:r>
          </a:p>
        </p:txBody>
      </p:sp>
    </p:spTree>
    <p:extLst>
      <p:ext uri="{BB962C8B-B14F-4D97-AF65-F5344CB8AC3E}">
        <p14:creationId xmlns:p14="http://schemas.microsoft.com/office/powerpoint/2010/main" val="4061645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9EFDB8-E528-4EAB-96BE-74A85F01B199}" type="datetimeFigureOut">
              <a:rPr lang="en-US" smtClean="0"/>
              <a:t>11/13/2023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4174E6-8B67-4959-B5B7-141A120E31BE}" type="slidenum">
              <a:rPr lang="en-US" smtClean="0"/>
              <a:t>‹#›</a:t>
            </a:fld>
            <a:endParaRPr lang="en-US"/>
          </a:p>
        </p:txBody>
      </p:sp>
      <p:sp>
        <p:nvSpPr>
          <p:cNvPr id="5" name="Rectangle 9">
            <a:extLst>
              <a:ext uri="{FF2B5EF4-FFF2-40B4-BE49-F238E27FC236}">
                <a16:creationId xmlns:a16="http://schemas.microsoft.com/office/drawing/2014/main" id="{DD2D0AF3-68D4-49B9-ADDC-45ACF3161099}"/>
              </a:ext>
            </a:extLst>
          </p:cNvPr>
          <p:cNvSpPr>
            <a:spLocks noChangeArrowheads="1"/>
          </p:cNvSpPr>
          <p:nvPr userDrawn="1"/>
        </p:nvSpPr>
        <p:spPr bwMode="auto">
          <a:xfrm>
            <a:off x="191938" y="6424613"/>
            <a:ext cx="5263342"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6650" tIns="48325" rIns="96650" bIns="48325"/>
          <a:lstStyle/>
          <a:p>
            <a:pPr defTabSz="966788" eaLnBrk="0" hangingPunct="0"/>
            <a:r>
              <a:rPr lang="en-US" sz="900">
                <a:solidFill>
                  <a:schemeClr val="bg1"/>
                </a:solidFill>
                <a:latin typeface="+mn-lt"/>
              </a:rPr>
              <a:t>April 18-21, 2022/ N = 1200 Registered “likely” voters/ ±2.8% M.O.E.</a:t>
            </a:r>
          </a:p>
        </p:txBody>
      </p:sp>
    </p:spTree>
    <p:extLst>
      <p:ext uri="{BB962C8B-B14F-4D97-AF65-F5344CB8AC3E}">
        <p14:creationId xmlns:p14="http://schemas.microsoft.com/office/powerpoint/2010/main" val="75536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9EFDB8-E528-4EAB-96BE-74A85F01B199}"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4174E6-8B67-4959-B5B7-141A120E31BE}" type="slidenum">
              <a:rPr lang="en-US" smtClean="0"/>
              <a:t>‹#›</a:t>
            </a:fld>
            <a:endParaRPr lang="en-US"/>
          </a:p>
        </p:txBody>
      </p:sp>
      <p:sp>
        <p:nvSpPr>
          <p:cNvPr id="8" name="Rectangle 9">
            <a:extLst>
              <a:ext uri="{FF2B5EF4-FFF2-40B4-BE49-F238E27FC236}">
                <a16:creationId xmlns:a16="http://schemas.microsoft.com/office/drawing/2014/main" id="{CA2F6306-2C4C-4F12-973E-10507EEE27B8}"/>
              </a:ext>
            </a:extLst>
          </p:cNvPr>
          <p:cNvSpPr>
            <a:spLocks noChangeArrowheads="1"/>
          </p:cNvSpPr>
          <p:nvPr userDrawn="1"/>
        </p:nvSpPr>
        <p:spPr bwMode="auto">
          <a:xfrm>
            <a:off x="191938" y="6424613"/>
            <a:ext cx="5263342"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6650" tIns="48325" rIns="96650" bIns="48325"/>
          <a:lstStyle/>
          <a:p>
            <a:pPr defTabSz="966788" eaLnBrk="0" hangingPunct="0"/>
            <a:r>
              <a:rPr lang="en-US" sz="900">
                <a:solidFill>
                  <a:schemeClr val="bg1"/>
                </a:solidFill>
                <a:latin typeface="+mn-lt"/>
              </a:rPr>
              <a:t>April 18-21, 2022/ N = 1200 Registered “likely” voters/ ±2.8% M.O.E.</a:t>
            </a:r>
          </a:p>
        </p:txBody>
      </p:sp>
    </p:spTree>
    <p:extLst>
      <p:ext uri="{BB962C8B-B14F-4D97-AF65-F5344CB8AC3E}">
        <p14:creationId xmlns:p14="http://schemas.microsoft.com/office/powerpoint/2010/main" val="1819999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9EFDB8-E528-4EAB-96BE-74A85F01B199}"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4174E6-8B67-4959-B5B7-141A120E31BE}" type="slidenum">
              <a:rPr lang="en-US" smtClean="0"/>
              <a:t>‹#›</a:t>
            </a:fld>
            <a:endParaRPr lang="en-US"/>
          </a:p>
        </p:txBody>
      </p:sp>
      <p:sp>
        <p:nvSpPr>
          <p:cNvPr id="8" name="Rectangle 9">
            <a:extLst>
              <a:ext uri="{FF2B5EF4-FFF2-40B4-BE49-F238E27FC236}">
                <a16:creationId xmlns:a16="http://schemas.microsoft.com/office/drawing/2014/main" id="{084320DA-27FA-40E8-9075-BE09927C6513}"/>
              </a:ext>
            </a:extLst>
          </p:cNvPr>
          <p:cNvSpPr>
            <a:spLocks noChangeArrowheads="1"/>
          </p:cNvSpPr>
          <p:nvPr userDrawn="1"/>
        </p:nvSpPr>
        <p:spPr bwMode="auto">
          <a:xfrm>
            <a:off x="191938" y="6424613"/>
            <a:ext cx="5263342"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6650" tIns="48325" rIns="96650" bIns="48325"/>
          <a:lstStyle/>
          <a:p>
            <a:pPr defTabSz="966788" eaLnBrk="0" hangingPunct="0"/>
            <a:r>
              <a:rPr lang="en-US" sz="900">
                <a:solidFill>
                  <a:schemeClr val="bg1"/>
                </a:solidFill>
                <a:latin typeface="+mn-lt"/>
              </a:rPr>
              <a:t>April 18-21, 2022/ N = 1200 Registered “likely” voters/ ±2.8% M.O.E.</a:t>
            </a:r>
          </a:p>
        </p:txBody>
      </p:sp>
    </p:spTree>
    <p:extLst>
      <p:ext uri="{BB962C8B-B14F-4D97-AF65-F5344CB8AC3E}">
        <p14:creationId xmlns:p14="http://schemas.microsoft.com/office/powerpoint/2010/main" val="1502687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73A0C9AE-7A03-B44A-84EF-0B4799D32CF8}"/>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524" y="0"/>
            <a:ext cx="12188952" cy="6858000"/>
          </a:xfrm>
          <a:prstGeom prst="rect">
            <a:avLst/>
          </a:prstGeom>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9EFDB8-E528-4EAB-96BE-74A85F01B199}" type="datetimeFigureOut">
              <a:rPr lang="en-US" smtClean="0"/>
              <a:t>11/13/2023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4174E6-8B67-4959-B5B7-141A120E31BE}" type="slidenum">
              <a:rPr lang="en-US" smtClean="0"/>
              <a:t>‹#›</a:t>
            </a:fld>
            <a:endParaRPr lang="en-US"/>
          </a:p>
        </p:txBody>
      </p:sp>
    </p:spTree>
    <p:extLst>
      <p:ext uri="{BB962C8B-B14F-4D97-AF65-F5344CB8AC3E}">
        <p14:creationId xmlns:p14="http://schemas.microsoft.com/office/powerpoint/2010/main" val="4558279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38168"/>
            <a:ext cx="10668000" cy="2400332"/>
          </a:xfrm>
        </p:spPr>
        <p:txBody>
          <a:bodyPr anchor="ctr" anchorCtr="0">
            <a:noAutofit/>
          </a:bodyPr>
          <a:lstStyle/>
          <a:p>
            <a:r>
              <a:rPr lang="en-US" sz="4800" b="1" spc="-100" dirty="0">
                <a:solidFill>
                  <a:schemeClr val="tx2"/>
                </a:solidFill>
                <a:latin typeface="Segoe UI" panose="020B0502040204020203" pitchFamily="34" charset="0"/>
                <a:ea typeface="Batang" panose="02030600000101010101" pitchFamily="18" charset="-127"/>
                <a:cs typeface="Segoe UI" panose="020B0502040204020203" pitchFamily="34" charset="0"/>
              </a:rPr>
              <a:t>A Survey of Independent/Weak Partisan Women</a:t>
            </a:r>
            <a:br>
              <a:rPr lang="en-US" sz="4800" b="1" spc="-100" dirty="0">
                <a:solidFill>
                  <a:schemeClr val="tx2"/>
                </a:solidFill>
                <a:latin typeface="Segoe UI" panose="020B0502040204020203" pitchFamily="34" charset="0"/>
                <a:ea typeface="Batang" panose="02030600000101010101" pitchFamily="18" charset="-127"/>
                <a:cs typeface="Segoe UI" panose="020B0502040204020203" pitchFamily="34" charset="0"/>
              </a:rPr>
            </a:br>
            <a:r>
              <a:rPr lang="en-US" sz="4800" b="1" spc="-100" dirty="0">
                <a:solidFill>
                  <a:schemeClr val="tx2"/>
                </a:solidFill>
                <a:latin typeface="Segoe UI" panose="020B0502040204020203" pitchFamily="34" charset="0"/>
                <a:ea typeface="Batang" panose="02030600000101010101" pitchFamily="18" charset="-127"/>
                <a:cs typeface="Segoe UI" panose="020B0502040204020203" pitchFamily="34" charset="0"/>
              </a:rPr>
              <a:t>in Battleground Districts</a:t>
            </a:r>
          </a:p>
        </p:txBody>
      </p:sp>
      <p:sp>
        <p:nvSpPr>
          <p:cNvPr id="7" name="Text Box 3"/>
          <p:cNvSpPr txBox="1">
            <a:spLocks noChangeArrowheads="1"/>
          </p:cNvSpPr>
          <p:nvPr/>
        </p:nvSpPr>
        <p:spPr bwMode="auto">
          <a:xfrm>
            <a:off x="234359" y="6428601"/>
            <a:ext cx="10668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1200" b="0" i="0" u="none" strike="noStrike" kern="1200" cap="none" spc="0" normalizeH="0" baseline="0" noProof="0">
                <a:ln>
                  <a:noFill/>
                </a:ln>
                <a:solidFill>
                  <a:srgbClr val="FFFFFF"/>
                </a:solidFill>
                <a:effectLst/>
                <a:uLnTx/>
                <a:uFillTx/>
                <a:latin typeface="Tahoma"/>
                <a:ea typeface="+mn-ea"/>
                <a:cs typeface="+mn-cs"/>
              </a:rPr>
              <a:t>#</a:t>
            </a:r>
            <a:r>
              <a:rPr kumimoji="0" lang="en-US" sz="1200" b="0" i="0" u="none" strike="noStrike" kern="1200" cap="none" spc="0" normalizeH="0" baseline="0" noProof="0">
                <a:ln>
                  <a:noFill/>
                </a:ln>
                <a:solidFill>
                  <a:srgbClr val="FFFFFF"/>
                </a:solidFill>
                <a:effectLst/>
                <a:uLnTx/>
                <a:uFillTx/>
                <a:latin typeface="Segoe UI" panose="020B0502040204020203" pitchFamily="34" charset="0"/>
                <a:ea typeface="+mn-ea"/>
                <a:cs typeface="Segoe UI" panose="020B0502040204020203" pitchFamily="34" charset="0"/>
              </a:rPr>
              <a:t>17674</a:t>
            </a:r>
          </a:p>
        </p:txBody>
      </p:sp>
    </p:spTree>
    <p:extLst>
      <p:ext uri="{BB962C8B-B14F-4D97-AF65-F5344CB8AC3E}">
        <p14:creationId xmlns:p14="http://schemas.microsoft.com/office/powerpoint/2010/main" val="2228767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284022"/>
            <a:ext cx="12025745" cy="990600"/>
          </a:xfrm>
        </p:spPr>
        <p:txBody>
          <a:bodyPr>
            <a:noAutofit/>
          </a:bodyPr>
          <a:lstStyle/>
          <a:p>
            <a:pPr marL="0" marR="0">
              <a:spcBef>
                <a:spcPts val="0"/>
              </a:spcBef>
              <a:spcAft>
                <a:spcPts val="0"/>
              </a:spcAft>
            </a:pPr>
            <a:r>
              <a:rPr lang="en-US" sz="1800">
                <a:effectLst/>
                <a:latin typeface="Segoe UI" panose="020B0502040204020203" pitchFamily="34" charset="0"/>
                <a:ea typeface="Calibri" panose="020F0502020204030204" pitchFamily="34" charset="0"/>
                <a:cs typeface="Segoe UI" panose="020B0502040204020203" pitchFamily="34" charset="0"/>
              </a:rPr>
              <a:t>Thinking specifically about former Speaker Kevin McCarthy--</a:t>
            </a:r>
            <a:br>
              <a:rPr lang="en-US" sz="1800">
                <a:effectLst/>
                <a:latin typeface="Segoe UI" panose="020B0502040204020203" pitchFamily="34" charset="0"/>
                <a:ea typeface="Calibri" panose="020F0502020204030204" pitchFamily="34" charset="0"/>
                <a:cs typeface="Segoe UI" panose="020B0502040204020203" pitchFamily="34" charset="0"/>
              </a:rPr>
            </a:br>
            <a:r>
              <a:rPr lang="en-US" sz="1800">
                <a:effectLst/>
                <a:latin typeface="Segoe UI" panose="020B0502040204020203" pitchFamily="34" charset="0"/>
                <a:ea typeface="Calibri" panose="020F0502020204030204" pitchFamily="34" charset="0"/>
                <a:cs typeface="Segoe UI" panose="020B0502040204020203" pitchFamily="34" charset="0"/>
              </a:rPr>
              <a:t>Do you approve or disapprove of the U.S. House of Representatives removing Kevin McCarthy as Speaker?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1189853"/>
              </p:ext>
            </p:extLst>
          </p:nvPr>
        </p:nvGraphicFramePr>
        <p:xfrm>
          <a:off x="1143000" y="1260909"/>
          <a:ext cx="9905999" cy="494937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Box 3">
            <a:extLst>
              <a:ext uri="{FF2B5EF4-FFF2-40B4-BE49-F238E27FC236}">
                <a16:creationId xmlns:a16="http://schemas.microsoft.com/office/drawing/2014/main" id="{B0172AE5-7287-49CB-9B2C-A492D4CDADC2}"/>
              </a:ext>
            </a:extLst>
          </p:cNvPr>
          <p:cNvSpPr txBox="1">
            <a:spLocks noChangeArrowheads="1"/>
          </p:cNvSpPr>
          <p:nvPr/>
        </p:nvSpPr>
        <p:spPr bwMode="auto">
          <a:xfrm>
            <a:off x="11516110" y="6444627"/>
            <a:ext cx="488229" cy="25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560" tIns="44280" rIns="88560" bIns="44280">
            <a:spAutoFit/>
          </a:bodyPr>
          <a:lstStyle>
            <a:lvl1pPr defTabSz="885825">
              <a:defRPr>
                <a:solidFill>
                  <a:schemeClr val="tx1"/>
                </a:solidFill>
                <a:latin typeface="Arial" charset="0"/>
              </a:defRPr>
            </a:lvl1pPr>
            <a:lvl2pPr marL="442913" defTabSz="885825">
              <a:defRPr>
                <a:solidFill>
                  <a:schemeClr val="tx1"/>
                </a:solidFill>
                <a:latin typeface="Arial" charset="0"/>
              </a:defRPr>
            </a:lvl2pPr>
            <a:lvl3pPr marL="885825" defTabSz="885825">
              <a:defRPr>
                <a:solidFill>
                  <a:schemeClr val="tx1"/>
                </a:solidFill>
                <a:latin typeface="Arial" charset="0"/>
              </a:defRPr>
            </a:lvl3pPr>
            <a:lvl4pPr marL="1328738" defTabSz="885825">
              <a:defRPr>
                <a:solidFill>
                  <a:schemeClr val="tx1"/>
                </a:solidFill>
                <a:latin typeface="Arial" charset="0"/>
              </a:defRPr>
            </a:lvl4pPr>
            <a:lvl5pPr marL="1771650" defTabSz="885825">
              <a:defRPr>
                <a:solidFill>
                  <a:schemeClr val="tx1"/>
                </a:solidFill>
                <a:latin typeface="Arial" charset="0"/>
              </a:defRPr>
            </a:lvl5pPr>
            <a:lvl6pPr marL="2228850" defTabSz="885825" fontAlgn="base">
              <a:spcBef>
                <a:spcPct val="0"/>
              </a:spcBef>
              <a:spcAft>
                <a:spcPct val="0"/>
              </a:spcAft>
              <a:defRPr>
                <a:solidFill>
                  <a:schemeClr val="tx1"/>
                </a:solidFill>
                <a:latin typeface="Arial" charset="0"/>
              </a:defRPr>
            </a:lvl6pPr>
            <a:lvl7pPr marL="2686050" defTabSz="885825" fontAlgn="base">
              <a:spcBef>
                <a:spcPct val="0"/>
              </a:spcBef>
              <a:spcAft>
                <a:spcPct val="0"/>
              </a:spcAft>
              <a:defRPr>
                <a:solidFill>
                  <a:schemeClr val="tx1"/>
                </a:solidFill>
                <a:latin typeface="Arial" charset="0"/>
              </a:defRPr>
            </a:lvl7pPr>
            <a:lvl8pPr marL="3143250" defTabSz="885825" fontAlgn="base">
              <a:spcBef>
                <a:spcPct val="0"/>
              </a:spcBef>
              <a:spcAft>
                <a:spcPct val="0"/>
              </a:spcAft>
              <a:defRPr>
                <a:solidFill>
                  <a:schemeClr val="tx1"/>
                </a:solidFill>
                <a:latin typeface="Arial" charset="0"/>
              </a:defRPr>
            </a:lvl8pPr>
            <a:lvl9pPr marL="3600450" defTabSz="885825" fontAlgn="base">
              <a:spcBef>
                <a:spcPct val="0"/>
              </a:spcBef>
              <a:spcAft>
                <a:spcPct val="0"/>
              </a:spcAft>
              <a:defRPr>
                <a:solidFill>
                  <a:schemeClr val="tx1"/>
                </a:solidFill>
                <a:latin typeface="Arial" charset="0"/>
              </a:defRPr>
            </a:lvl9pPr>
          </a:lstStyle>
          <a:p>
            <a:pPr algn="r" eaLnBrk="0" hangingPunct="0"/>
            <a:r>
              <a:rPr lang="en-US" sz="1100" b="1">
                <a:solidFill>
                  <a:schemeClr val="bg1"/>
                </a:solidFill>
                <a:latin typeface="Segoe UI" panose="020B0502040204020203" pitchFamily="34" charset="0"/>
                <a:cs typeface="Segoe UI" panose="020B0502040204020203" pitchFamily="34" charset="0"/>
              </a:rPr>
              <a:t>Q 34</a:t>
            </a:r>
          </a:p>
        </p:txBody>
      </p:sp>
    </p:spTree>
    <p:extLst>
      <p:ext uri="{BB962C8B-B14F-4D97-AF65-F5344CB8AC3E}">
        <p14:creationId xmlns:p14="http://schemas.microsoft.com/office/powerpoint/2010/main" val="234360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49486683"/>
              </p:ext>
            </p:extLst>
          </p:nvPr>
        </p:nvGraphicFramePr>
        <p:xfrm>
          <a:off x="685800" y="1566550"/>
          <a:ext cx="108204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Box 3">
            <a:extLst>
              <a:ext uri="{FF2B5EF4-FFF2-40B4-BE49-F238E27FC236}">
                <a16:creationId xmlns:a16="http://schemas.microsoft.com/office/drawing/2014/main" id="{EC06604B-8537-4CD2-B964-4F6216AC8F59}"/>
              </a:ext>
            </a:extLst>
          </p:cNvPr>
          <p:cNvSpPr txBox="1">
            <a:spLocks noChangeArrowheads="1"/>
          </p:cNvSpPr>
          <p:nvPr/>
        </p:nvSpPr>
        <p:spPr bwMode="auto">
          <a:xfrm>
            <a:off x="11285660" y="6446898"/>
            <a:ext cx="709443" cy="25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560" tIns="44280" rIns="88560" bIns="44280">
            <a:spAutoFit/>
          </a:bodyPr>
          <a:lstStyle>
            <a:lvl1pPr defTabSz="885825">
              <a:defRPr>
                <a:solidFill>
                  <a:schemeClr val="tx1"/>
                </a:solidFill>
                <a:latin typeface="Arial" charset="0"/>
              </a:defRPr>
            </a:lvl1pPr>
            <a:lvl2pPr marL="442913" defTabSz="885825">
              <a:defRPr>
                <a:solidFill>
                  <a:schemeClr val="tx1"/>
                </a:solidFill>
                <a:latin typeface="Arial" charset="0"/>
              </a:defRPr>
            </a:lvl2pPr>
            <a:lvl3pPr marL="885825" defTabSz="885825">
              <a:defRPr>
                <a:solidFill>
                  <a:schemeClr val="tx1"/>
                </a:solidFill>
                <a:latin typeface="Arial" charset="0"/>
              </a:defRPr>
            </a:lvl3pPr>
            <a:lvl4pPr marL="1328738" defTabSz="885825">
              <a:defRPr>
                <a:solidFill>
                  <a:schemeClr val="tx1"/>
                </a:solidFill>
                <a:latin typeface="Arial" charset="0"/>
              </a:defRPr>
            </a:lvl4pPr>
            <a:lvl5pPr marL="1771650" defTabSz="885825">
              <a:defRPr>
                <a:solidFill>
                  <a:schemeClr val="tx1"/>
                </a:solidFill>
                <a:latin typeface="Arial" charset="0"/>
              </a:defRPr>
            </a:lvl5pPr>
            <a:lvl6pPr marL="2228850" defTabSz="885825" fontAlgn="base">
              <a:spcBef>
                <a:spcPct val="0"/>
              </a:spcBef>
              <a:spcAft>
                <a:spcPct val="0"/>
              </a:spcAft>
              <a:defRPr>
                <a:solidFill>
                  <a:schemeClr val="tx1"/>
                </a:solidFill>
                <a:latin typeface="Arial" charset="0"/>
              </a:defRPr>
            </a:lvl6pPr>
            <a:lvl7pPr marL="2686050" defTabSz="885825" fontAlgn="base">
              <a:spcBef>
                <a:spcPct val="0"/>
              </a:spcBef>
              <a:spcAft>
                <a:spcPct val="0"/>
              </a:spcAft>
              <a:defRPr>
                <a:solidFill>
                  <a:schemeClr val="tx1"/>
                </a:solidFill>
                <a:latin typeface="Arial" charset="0"/>
              </a:defRPr>
            </a:lvl7pPr>
            <a:lvl8pPr marL="3143250" defTabSz="885825" fontAlgn="base">
              <a:spcBef>
                <a:spcPct val="0"/>
              </a:spcBef>
              <a:spcAft>
                <a:spcPct val="0"/>
              </a:spcAft>
              <a:defRPr>
                <a:solidFill>
                  <a:schemeClr val="tx1"/>
                </a:solidFill>
                <a:latin typeface="Arial" charset="0"/>
              </a:defRPr>
            </a:lvl8pPr>
            <a:lvl9pPr marL="3600450" defTabSz="885825" fontAlgn="base">
              <a:spcBef>
                <a:spcPct val="0"/>
              </a:spcBef>
              <a:spcAft>
                <a:spcPct val="0"/>
              </a:spcAft>
              <a:defRPr>
                <a:solidFill>
                  <a:schemeClr val="tx1"/>
                </a:solidFill>
                <a:latin typeface="Arial" charset="0"/>
              </a:defRPr>
            </a:lvl9pPr>
          </a:lstStyle>
          <a:p>
            <a:pPr marL="0" marR="0" lvl="0" indent="0" algn="r" defTabSz="885825" rtl="0" eaLnBrk="0" fontAlgn="auto" latinLnBrk="0" hangingPunct="0">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FFFFFF"/>
                </a:solidFill>
                <a:effectLst/>
                <a:uLnTx/>
                <a:uFillTx/>
                <a:latin typeface="Segoe UI" panose="020B0502040204020203" pitchFamily="34" charset="0"/>
                <a:ea typeface="+mn-ea"/>
                <a:cs typeface="Segoe UI" panose="020B0502040204020203" pitchFamily="34" charset="0"/>
              </a:rPr>
              <a:t>Q 11-16</a:t>
            </a:r>
          </a:p>
        </p:txBody>
      </p:sp>
      <p:sp>
        <p:nvSpPr>
          <p:cNvPr id="8" name="Title 1">
            <a:extLst>
              <a:ext uri="{FF2B5EF4-FFF2-40B4-BE49-F238E27FC236}">
                <a16:creationId xmlns:a16="http://schemas.microsoft.com/office/drawing/2014/main" id="{23B9CAEA-ABF7-4592-C09F-8E64B9888868}"/>
              </a:ext>
            </a:extLst>
          </p:cNvPr>
          <p:cNvSpPr>
            <a:spLocks noGrp="1"/>
          </p:cNvSpPr>
          <p:nvPr>
            <p:ph type="title"/>
          </p:nvPr>
        </p:nvSpPr>
        <p:spPr>
          <a:xfrm>
            <a:off x="261259" y="144349"/>
            <a:ext cx="11672595" cy="1209436"/>
          </a:xfrm>
        </p:spPr>
        <p:txBody>
          <a:bodyPr>
            <a:noAutofit/>
          </a:bodyPr>
          <a:lstStyle/>
          <a:p>
            <a:r>
              <a:rPr lang="en-US" sz="1800">
                <a:effectLst/>
                <a:latin typeface="Segoe UI" panose="020B0502040204020203" pitchFamily="34" charset="0"/>
                <a:ea typeface="Calibri" panose="020F0502020204030204" pitchFamily="34" charset="0"/>
                <a:cs typeface="Segoe UI" panose="020B0502040204020203" pitchFamily="34" charset="0"/>
              </a:rPr>
              <a:t>Now here is a list of issues that some people from this part of the country have said are important for Congress to deal with.  Please indicate, for each one, which political party’s Members of Congress -- Republicans in Congress, or Democrats in Congress –</a:t>
            </a:r>
            <a:br>
              <a:rPr lang="en-US" sz="1800">
                <a:effectLst/>
                <a:latin typeface="Segoe UI" panose="020B0502040204020203" pitchFamily="34" charset="0"/>
                <a:ea typeface="Calibri" panose="020F0502020204030204" pitchFamily="34" charset="0"/>
                <a:cs typeface="Segoe UI" panose="020B0502040204020203" pitchFamily="34" charset="0"/>
              </a:rPr>
            </a:br>
            <a:r>
              <a:rPr lang="en-US" sz="1800">
                <a:effectLst/>
                <a:latin typeface="Segoe UI" panose="020B0502040204020203" pitchFamily="34" charset="0"/>
                <a:ea typeface="Calibri" panose="020F0502020204030204" pitchFamily="34" charset="0"/>
                <a:cs typeface="Segoe UI" panose="020B0502040204020203" pitchFamily="34" charset="0"/>
              </a:rPr>
              <a:t> you have more confidence in to deal effectively with this issue.</a:t>
            </a:r>
            <a:endParaRPr lang="en-US" sz="1800" b="1">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646077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05" y="152400"/>
            <a:ext cx="11714366" cy="1143000"/>
          </a:xfrm>
        </p:spPr>
        <p:txBody>
          <a:bodyPr>
            <a:noAutofit/>
          </a:bodyPr>
          <a:lstStyle/>
          <a:p>
            <a:pPr marL="457200" marR="0" indent="-457200">
              <a:spcBef>
                <a:spcPts val="0"/>
              </a:spcBef>
              <a:spcAft>
                <a:spcPts val="0"/>
              </a:spcAft>
              <a:tabLst>
                <a:tab pos="457200" algn="l"/>
                <a:tab pos="3200400" algn="l"/>
                <a:tab pos="5943600" algn="r"/>
              </a:tabLst>
            </a:pPr>
            <a:r>
              <a:rPr lang="en-US" sz="1800">
                <a:effectLst/>
                <a:latin typeface="Segoe UI" panose="020B0502040204020203" pitchFamily="34" charset="0"/>
                <a:ea typeface="Calibri" panose="020F0502020204030204" pitchFamily="34" charset="0"/>
                <a:cs typeface="Segoe UI" panose="020B0502040204020203" pitchFamily="34" charset="0"/>
              </a:rPr>
              <a:t>How would you rate the financial condition of the country right now today?</a:t>
            </a:r>
            <a:br>
              <a:rPr lang="en-US" sz="1800">
                <a:effectLst/>
                <a:latin typeface="Segoe UI" panose="020B0502040204020203" pitchFamily="34" charset="0"/>
                <a:ea typeface="Calibri" panose="020F0502020204030204" pitchFamily="34" charset="0"/>
                <a:cs typeface="Segoe UI" panose="020B0502040204020203" pitchFamily="34" charset="0"/>
              </a:rPr>
            </a:br>
            <a:r>
              <a:rPr lang="en-US" sz="1800">
                <a:effectLst/>
                <a:latin typeface="Segoe UI" panose="020B0502040204020203" pitchFamily="34" charset="0"/>
                <a:ea typeface="Calibri" panose="020F0502020204030204" pitchFamily="34" charset="0"/>
                <a:cs typeface="Segoe UI" panose="020B0502040204020203" pitchFamily="34" charset="0"/>
              </a:rPr>
              <a:t>Would you say that the country is in --</a:t>
            </a:r>
            <a:endParaRPr lang="en-US" sz="1800">
              <a:effectLst/>
              <a:latin typeface="Segoe UI" panose="020B0502040204020203" pitchFamily="34" charset="0"/>
              <a:ea typeface="Times New Roman" panose="02020603050405020304" pitchFamily="18" charset="0"/>
              <a:cs typeface="Segoe UI" panose="020B0502040204020203" pitchFamily="34" charset="0"/>
            </a:endParaRPr>
          </a:p>
        </p:txBody>
      </p:sp>
      <p:graphicFrame>
        <p:nvGraphicFramePr>
          <p:cNvPr id="8" name="Content Placeholder 3">
            <a:extLst>
              <a:ext uri="{FF2B5EF4-FFF2-40B4-BE49-F238E27FC236}">
                <a16:creationId xmlns:a16="http://schemas.microsoft.com/office/drawing/2014/main" id="{5302A561-F21E-4F8A-B3A3-EDE902081084}"/>
              </a:ext>
            </a:extLst>
          </p:cNvPr>
          <p:cNvGraphicFramePr>
            <a:graphicFrameLocks noGrp="1"/>
          </p:cNvGraphicFramePr>
          <p:nvPr>
            <p:ph idx="1"/>
            <p:extLst>
              <p:ext uri="{D42A27DB-BD31-4B8C-83A1-F6EECF244321}">
                <p14:modId xmlns:p14="http://schemas.microsoft.com/office/powerpoint/2010/main" val="1836714205"/>
              </p:ext>
            </p:extLst>
          </p:nvPr>
        </p:nvGraphicFramePr>
        <p:xfrm>
          <a:off x="1009426" y="1217203"/>
          <a:ext cx="10067827" cy="49260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Box 3">
            <a:extLst>
              <a:ext uri="{FF2B5EF4-FFF2-40B4-BE49-F238E27FC236}">
                <a16:creationId xmlns:a16="http://schemas.microsoft.com/office/drawing/2014/main" id="{84187627-9089-4A61-A2EA-0E294909EBCF}"/>
              </a:ext>
            </a:extLst>
          </p:cNvPr>
          <p:cNvSpPr txBox="1">
            <a:spLocks noChangeArrowheads="1"/>
          </p:cNvSpPr>
          <p:nvPr/>
        </p:nvSpPr>
        <p:spPr bwMode="auto">
          <a:xfrm>
            <a:off x="11501725" y="6446898"/>
            <a:ext cx="488230" cy="25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560" tIns="44280" rIns="88560" bIns="44280">
            <a:spAutoFit/>
          </a:bodyPr>
          <a:lstStyle>
            <a:lvl1pPr defTabSz="885825">
              <a:defRPr>
                <a:solidFill>
                  <a:schemeClr val="tx1"/>
                </a:solidFill>
                <a:latin typeface="Arial" charset="0"/>
              </a:defRPr>
            </a:lvl1pPr>
            <a:lvl2pPr marL="442913" defTabSz="885825">
              <a:defRPr>
                <a:solidFill>
                  <a:schemeClr val="tx1"/>
                </a:solidFill>
                <a:latin typeface="Arial" charset="0"/>
              </a:defRPr>
            </a:lvl2pPr>
            <a:lvl3pPr marL="885825" defTabSz="885825">
              <a:defRPr>
                <a:solidFill>
                  <a:schemeClr val="tx1"/>
                </a:solidFill>
                <a:latin typeface="Arial" charset="0"/>
              </a:defRPr>
            </a:lvl3pPr>
            <a:lvl4pPr marL="1328738" defTabSz="885825">
              <a:defRPr>
                <a:solidFill>
                  <a:schemeClr val="tx1"/>
                </a:solidFill>
                <a:latin typeface="Arial" charset="0"/>
              </a:defRPr>
            </a:lvl4pPr>
            <a:lvl5pPr marL="1771650" defTabSz="885825">
              <a:defRPr>
                <a:solidFill>
                  <a:schemeClr val="tx1"/>
                </a:solidFill>
                <a:latin typeface="Arial" charset="0"/>
              </a:defRPr>
            </a:lvl5pPr>
            <a:lvl6pPr marL="2228850" defTabSz="885825" fontAlgn="base">
              <a:spcBef>
                <a:spcPct val="0"/>
              </a:spcBef>
              <a:spcAft>
                <a:spcPct val="0"/>
              </a:spcAft>
              <a:defRPr>
                <a:solidFill>
                  <a:schemeClr val="tx1"/>
                </a:solidFill>
                <a:latin typeface="Arial" charset="0"/>
              </a:defRPr>
            </a:lvl6pPr>
            <a:lvl7pPr marL="2686050" defTabSz="885825" fontAlgn="base">
              <a:spcBef>
                <a:spcPct val="0"/>
              </a:spcBef>
              <a:spcAft>
                <a:spcPct val="0"/>
              </a:spcAft>
              <a:defRPr>
                <a:solidFill>
                  <a:schemeClr val="tx1"/>
                </a:solidFill>
                <a:latin typeface="Arial" charset="0"/>
              </a:defRPr>
            </a:lvl7pPr>
            <a:lvl8pPr marL="3143250" defTabSz="885825" fontAlgn="base">
              <a:spcBef>
                <a:spcPct val="0"/>
              </a:spcBef>
              <a:spcAft>
                <a:spcPct val="0"/>
              </a:spcAft>
              <a:defRPr>
                <a:solidFill>
                  <a:schemeClr val="tx1"/>
                </a:solidFill>
                <a:latin typeface="Arial" charset="0"/>
              </a:defRPr>
            </a:lvl8pPr>
            <a:lvl9pPr marL="3600450" defTabSz="885825" fontAlgn="base">
              <a:spcBef>
                <a:spcPct val="0"/>
              </a:spcBef>
              <a:spcAft>
                <a:spcPct val="0"/>
              </a:spcAft>
              <a:defRPr>
                <a:solidFill>
                  <a:schemeClr val="tx1"/>
                </a:solidFill>
                <a:latin typeface="Arial" charset="0"/>
              </a:defRPr>
            </a:lvl9pPr>
          </a:lstStyle>
          <a:p>
            <a:pPr algn="r" eaLnBrk="0" hangingPunct="0"/>
            <a:r>
              <a:rPr lang="en-US" sz="1100" b="1">
                <a:solidFill>
                  <a:schemeClr val="bg1"/>
                </a:solidFill>
                <a:latin typeface="Segoe UI" panose="020B0502040204020203" pitchFamily="34" charset="0"/>
                <a:cs typeface="Segoe UI" panose="020B0502040204020203" pitchFamily="34" charset="0"/>
              </a:rPr>
              <a:t>Q 17</a:t>
            </a:r>
          </a:p>
        </p:txBody>
      </p:sp>
    </p:spTree>
    <p:extLst>
      <p:ext uri="{BB962C8B-B14F-4D97-AF65-F5344CB8AC3E}">
        <p14:creationId xmlns:p14="http://schemas.microsoft.com/office/powerpoint/2010/main" val="1251923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05" y="152400"/>
            <a:ext cx="11714366" cy="1143000"/>
          </a:xfrm>
        </p:spPr>
        <p:txBody>
          <a:bodyPr>
            <a:noAutofit/>
          </a:bodyPr>
          <a:lstStyle/>
          <a:p>
            <a:pPr marL="457200" marR="0" indent="-457200">
              <a:spcBef>
                <a:spcPts val="0"/>
              </a:spcBef>
              <a:spcAft>
                <a:spcPts val="0"/>
              </a:spcAft>
              <a:tabLst>
                <a:tab pos="457200" algn="l"/>
                <a:tab pos="3200400" algn="l"/>
                <a:tab pos="5943600" algn="r"/>
              </a:tabLst>
            </a:pPr>
            <a:r>
              <a:rPr lang="en-US" sz="1800">
                <a:effectLst/>
                <a:latin typeface="Segoe UI" panose="020B0502040204020203" pitchFamily="34" charset="0"/>
                <a:ea typeface="Calibri" panose="020F0502020204030204" pitchFamily="34" charset="0"/>
                <a:cs typeface="Segoe UI" panose="020B0502040204020203" pitchFamily="34" charset="0"/>
              </a:rPr>
              <a:t>How would you rate the financial condition of your family right now today?</a:t>
            </a:r>
            <a:br>
              <a:rPr lang="en-US" sz="1800">
                <a:effectLst/>
                <a:latin typeface="Segoe UI" panose="020B0502040204020203" pitchFamily="34" charset="0"/>
                <a:ea typeface="Calibri" panose="020F0502020204030204" pitchFamily="34" charset="0"/>
                <a:cs typeface="Segoe UI" panose="020B0502040204020203" pitchFamily="34" charset="0"/>
              </a:rPr>
            </a:br>
            <a:r>
              <a:rPr lang="en-US" sz="1800">
                <a:effectLst/>
                <a:latin typeface="Segoe UI" panose="020B0502040204020203" pitchFamily="34" charset="0"/>
                <a:ea typeface="Calibri" panose="020F0502020204030204" pitchFamily="34" charset="0"/>
                <a:cs typeface="Segoe UI" panose="020B0502040204020203" pitchFamily="34" charset="0"/>
              </a:rPr>
              <a:t>Would you say that your family is in --</a:t>
            </a:r>
            <a:endParaRPr lang="en-US" sz="1800">
              <a:effectLst/>
              <a:latin typeface="Segoe UI" panose="020B0502040204020203" pitchFamily="34" charset="0"/>
              <a:ea typeface="Times New Roman" panose="02020603050405020304" pitchFamily="18" charset="0"/>
              <a:cs typeface="Segoe UI" panose="020B0502040204020203" pitchFamily="34" charset="0"/>
            </a:endParaRPr>
          </a:p>
        </p:txBody>
      </p:sp>
      <p:graphicFrame>
        <p:nvGraphicFramePr>
          <p:cNvPr id="8" name="Content Placeholder 3">
            <a:extLst>
              <a:ext uri="{FF2B5EF4-FFF2-40B4-BE49-F238E27FC236}">
                <a16:creationId xmlns:a16="http://schemas.microsoft.com/office/drawing/2014/main" id="{5302A561-F21E-4F8A-B3A3-EDE902081084}"/>
              </a:ext>
            </a:extLst>
          </p:cNvPr>
          <p:cNvGraphicFramePr>
            <a:graphicFrameLocks noGrp="1"/>
          </p:cNvGraphicFramePr>
          <p:nvPr>
            <p:ph idx="1"/>
            <p:extLst>
              <p:ext uri="{D42A27DB-BD31-4B8C-83A1-F6EECF244321}">
                <p14:modId xmlns:p14="http://schemas.microsoft.com/office/powerpoint/2010/main" val="3567759452"/>
              </p:ext>
            </p:extLst>
          </p:nvPr>
        </p:nvGraphicFramePr>
        <p:xfrm>
          <a:off x="1009426" y="1217203"/>
          <a:ext cx="10067827" cy="49260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Box 3">
            <a:extLst>
              <a:ext uri="{FF2B5EF4-FFF2-40B4-BE49-F238E27FC236}">
                <a16:creationId xmlns:a16="http://schemas.microsoft.com/office/drawing/2014/main" id="{84187627-9089-4A61-A2EA-0E294909EBCF}"/>
              </a:ext>
            </a:extLst>
          </p:cNvPr>
          <p:cNvSpPr txBox="1">
            <a:spLocks noChangeArrowheads="1"/>
          </p:cNvSpPr>
          <p:nvPr/>
        </p:nvSpPr>
        <p:spPr bwMode="auto">
          <a:xfrm>
            <a:off x="11501725" y="6446898"/>
            <a:ext cx="488230" cy="25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560" tIns="44280" rIns="88560" bIns="44280">
            <a:spAutoFit/>
          </a:bodyPr>
          <a:lstStyle>
            <a:lvl1pPr defTabSz="885825">
              <a:defRPr>
                <a:solidFill>
                  <a:schemeClr val="tx1"/>
                </a:solidFill>
                <a:latin typeface="Arial" charset="0"/>
              </a:defRPr>
            </a:lvl1pPr>
            <a:lvl2pPr marL="442913" defTabSz="885825">
              <a:defRPr>
                <a:solidFill>
                  <a:schemeClr val="tx1"/>
                </a:solidFill>
                <a:latin typeface="Arial" charset="0"/>
              </a:defRPr>
            </a:lvl2pPr>
            <a:lvl3pPr marL="885825" defTabSz="885825">
              <a:defRPr>
                <a:solidFill>
                  <a:schemeClr val="tx1"/>
                </a:solidFill>
                <a:latin typeface="Arial" charset="0"/>
              </a:defRPr>
            </a:lvl3pPr>
            <a:lvl4pPr marL="1328738" defTabSz="885825">
              <a:defRPr>
                <a:solidFill>
                  <a:schemeClr val="tx1"/>
                </a:solidFill>
                <a:latin typeface="Arial" charset="0"/>
              </a:defRPr>
            </a:lvl4pPr>
            <a:lvl5pPr marL="1771650" defTabSz="885825">
              <a:defRPr>
                <a:solidFill>
                  <a:schemeClr val="tx1"/>
                </a:solidFill>
                <a:latin typeface="Arial" charset="0"/>
              </a:defRPr>
            </a:lvl5pPr>
            <a:lvl6pPr marL="2228850" defTabSz="885825" fontAlgn="base">
              <a:spcBef>
                <a:spcPct val="0"/>
              </a:spcBef>
              <a:spcAft>
                <a:spcPct val="0"/>
              </a:spcAft>
              <a:defRPr>
                <a:solidFill>
                  <a:schemeClr val="tx1"/>
                </a:solidFill>
                <a:latin typeface="Arial" charset="0"/>
              </a:defRPr>
            </a:lvl6pPr>
            <a:lvl7pPr marL="2686050" defTabSz="885825" fontAlgn="base">
              <a:spcBef>
                <a:spcPct val="0"/>
              </a:spcBef>
              <a:spcAft>
                <a:spcPct val="0"/>
              </a:spcAft>
              <a:defRPr>
                <a:solidFill>
                  <a:schemeClr val="tx1"/>
                </a:solidFill>
                <a:latin typeface="Arial" charset="0"/>
              </a:defRPr>
            </a:lvl7pPr>
            <a:lvl8pPr marL="3143250" defTabSz="885825" fontAlgn="base">
              <a:spcBef>
                <a:spcPct val="0"/>
              </a:spcBef>
              <a:spcAft>
                <a:spcPct val="0"/>
              </a:spcAft>
              <a:defRPr>
                <a:solidFill>
                  <a:schemeClr val="tx1"/>
                </a:solidFill>
                <a:latin typeface="Arial" charset="0"/>
              </a:defRPr>
            </a:lvl8pPr>
            <a:lvl9pPr marL="3600450" defTabSz="885825" fontAlgn="base">
              <a:spcBef>
                <a:spcPct val="0"/>
              </a:spcBef>
              <a:spcAft>
                <a:spcPct val="0"/>
              </a:spcAft>
              <a:defRPr>
                <a:solidFill>
                  <a:schemeClr val="tx1"/>
                </a:solidFill>
                <a:latin typeface="Arial" charset="0"/>
              </a:defRPr>
            </a:lvl9pPr>
          </a:lstStyle>
          <a:p>
            <a:pPr algn="r" eaLnBrk="0" hangingPunct="0"/>
            <a:r>
              <a:rPr lang="en-US" sz="1100" b="1">
                <a:solidFill>
                  <a:schemeClr val="bg1"/>
                </a:solidFill>
                <a:latin typeface="Segoe UI" panose="020B0502040204020203" pitchFamily="34" charset="0"/>
                <a:cs typeface="Segoe UI" panose="020B0502040204020203" pitchFamily="34" charset="0"/>
              </a:rPr>
              <a:t>Q 18</a:t>
            </a:r>
          </a:p>
        </p:txBody>
      </p:sp>
    </p:spTree>
    <p:extLst>
      <p:ext uri="{BB962C8B-B14F-4D97-AF65-F5344CB8AC3E}">
        <p14:creationId xmlns:p14="http://schemas.microsoft.com/office/powerpoint/2010/main" val="1209911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05" y="152400"/>
            <a:ext cx="11714366" cy="1143000"/>
          </a:xfrm>
        </p:spPr>
        <p:txBody>
          <a:bodyPr>
            <a:noAutofit/>
          </a:bodyPr>
          <a:lstStyle/>
          <a:p>
            <a:pPr marL="457200" marR="0" indent="-457200">
              <a:spcBef>
                <a:spcPts val="0"/>
              </a:spcBef>
              <a:spcAft>
                <a:spcPts val="0"/>
              </a:spcAft>
              <a:tabLst>
                <a:tab pos="457200" algn="l"/>
                <a:tab pos="3200400" algn="l"/>
                <a:tab pos="5943600" algn="r"/>
              </a:tabLst>
            </a:pPr>
            <a:r>
              <a:rPr lang="en-US" sz="1800">
                <a:effectLst/>
                <a:latin typeface="Segoe UI" panose="020B0502040204020203" pitchFamily="34" charset="0"/>
                <a:ea typeface="Calibri" panose="020F0502020204030204" pitchFamily="34" charset="0"/>
                <a:cs typeface="Segoe UI" panose="020B0502040204020203" pitchFamily="34" charset="0"/>
              </a:rPr>
              <a:t>Which of the following have you experienced financially in the last six months?</a:t>
            </a:r>
            <a:endParaRPr lang="en-US" sz="1800">
              <a:effectLst/>
              <a:latin typeface="Segoe UI" panose="020B0502040204020203" pitchFamily="34" charset="0"/>
              <a:ea typeface="Times New Roman" panose="02020603050405020304" pitchFamily="18" charset="0"/>
              <a:cs typeface="Segoe UI" panose="020B0502040204020203" pitchFamily="34" charset="0"/>
            </a:endParaRPr>
          </a:p>
        </p:txBody>
      </p:sp>
      <p:graphicFrame>
        <p:nvGraphicFramePr>
          <p:cNvPr id="8" name="Content Placeholder 3">
            <a:extLst>
              <a:ext uri="{FF2B5EF4-FFF2-40B4-BE49-F238E27FC236}">
                <a16:creationId xmlns:a16="http://schemas.microsoft.com/office/drawing/2014/main" id="{5302A561-F21E-4F8A-B3A3-EDE902081084}"/>
              </a:ext>
            </a:extLst>
          </p:cNvPr>
          <p:cNvGraphicFramePr>
            <a:graphicFrameLocks noGrp="1"/>
          </p:cNvGraphicFramePr>
          <p:nvPr>
            <p:ph idx="1"/>
            <p:extLst>
              <p:ext uri="{D42A27DB-BD31-4B8C-83A1-F6EECF244321}">
                <p14:modId xmlns:p14="http://schemas.microsoft.com/office/powerpoint/2010/main" val="242027084"/>
              </p:ext>
            </p:extLst>
          </p:nvPr>
        </p:nvGraphicFramePr>
        <p:xfrm>
          <a:off x="1009426" y="1217203"/>
          <a:ext cx="10067827" cy="49260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Box 3">
            <a:extLst>
              <a:ext uri="{FF2B5EF4-FFF2-40B4-BE49-F238E27FC236}">
                <a16:creationId xmlns:a16="http://schemas.microsoft.com/office/drawing/2014/main" id="{84187627-9089-4A61-A2EA-0E294909EBCF}"/>
              </a:ext>
            </a:extLst>
          </p:cNvPr>
          <p:cNvSpPr txBox="1">
            <a:spLocks noChangeArrowheads="1"/>
          </p:cNvSpPr>
          <p:nvPr/>
        </p:nvSpPr>
        <p:spPr bwMode="auto">
          <a:xfrm>
            <a:off x="11501725" y="6446898"/>
            <a:ext cx="488230" cy="25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560" tIns="44280" rIns="88560" bIns="44280">
            <a:spAutoFit/>
          </a:bodyPr>
          <a:lstStyle>
            <a:lvl1pPr defTabSz="885825">
              <a:defRPr>
                <a:solidFill>
                  <a:schemeClr val="tx1"/>
                </a:solidFill>
                <a:latin typeface="Arial" charset="0"/>
              </a:defRPr>
            </a:lvl1pPr>
            <a:lvl2pPr marL="442913" defTabSz="885825">
              <a:defRPr>
                <a:solidFill>
                  <a:schemeClr val="tx1"/>
                </a:solidFill>
                <a:latin typeface="Arial" charset="0"/>
              </a:defRPr>
            </a:lvl2pPr>
            <a:lvl3pPr marL="885825" defTabSz="885825">
              <a:defRPr>
                <a:solidFill>
                  <a:schemeClr val="tx1"/>
                </a:solidFill>
                <a:latin typeface="Arial" charset="0"/>
              </a:defRPr>
            </a:lvl3pPr>
            <a:lvl4pPr marL="1328738" defTabSz="885825">
              <a:defRPr>
                <a:solidFill>
                  <a:schemeClr val="tx1"/>
                </a:solidFill>
                <a:latin typeface="Arial" charset="0"/>
              </a:defRPr>
            </a:lvl4pPr>
            <a:lvl5pPr marL="1771650" defTabSz="885825">
              <a:defRPr>
                <a:solidFill>
                  <a:schemeClr val="tx1"/>
                </a:solidFill>
                <a:latin typeface="Arial" charset="0"/>
              </a:defRPr>
            </a:lvl5pPr>
            <a:lvl6pPr marL="2228850" defTabSz="885825" fontAlgn="base">
              <a:spcBef>
                <a:spcPct val="0"/>
              </a:spcBef>
              <a:spcAft>
                <a:spcPct val="0"/>
              </a:spcAft>
              <a:defRPr>
                <a:solidFill>
                  <a:schemeClr val="tx1"/>
                </a:solidFill>
                <a:latin typeface="Arial" charset="0"/>
              </a:defRPr>
            </a:lvl6pPr>
            <a:lvl7pPr marL="2686050" defTabSz="885825" fontAlgn="base">
              <a:spcBef>
                <a:spcPct val="0"/>
              </a:spcBef>
              <a:spcAft>
                <a:spcPct val="0"/>
              </a:spcAft>
              <a:defRPr>
                <a:solidFill>
                  <a:schemeClr val="tx1"/>
                </a:solidFill>
                <a:latin typeface="Arial" charset="0"/>
              </a:defRPr>
            </a:lvl7pPr>
            <a:lvl8pPr marL="3143250" defTabSz="885825" fontAlgn="base">
              <a:spcBef>
                <a:spcPct val="0"/>
              </a:spcBef>
              <a:spcAft>
                <a:spcPct val="0"/>
              </a:spcAft>
              <a:defRPr>
                <a:solidFill>
                  <a:schemeClr val="tx1"/>
                </a:solidFill>
                <a:latin typeface="Arial" charset="0"/>
              </a:defRPr>
            </a:lvl8pPr>
            <a:lvl9pPr marL="3600450" defTabSz="885825" fontAlgn="base">
              <a:spcBef>
                <a:spcPct val="0"/>
              </a:spcBef>
              <a:spcAft>
                <a:spcPct val="0"/>
              </a:spcAft>
              <a:defRPr>
                <a:solidFill>
                  <a:schemeClr val="tx1"/>
                </a:solidFill>
                <a:latin typeface="Arial" charset="0"/>
              </a:defRPr>
            </a:lvl9pPr>
          </a:lstStyle>
          <a:p>
            <a:pPr algn="r" eaLnBrk="0" hangingPunct="0"/>
            <a:r>
              <a:rPr lang="en-US" sz="1100" b="1">
                <a:solidFill>
                  <a:schemeClr val="bg1"/>
                </a:solidFill>
                <a:latin typeface="Segoe UI" panose="020B0502040204020203" pitchFamily="34" charset="0"/>
                <a:cs typeface="Segoe UI" panose="020B0502040204020203" pitchFamily="34" charset="0"/>
              </a:rPr>
              <a:t>Q 19</a:t>
            </a:r>
          </a:p>
        </p:txBody>
      </p:sp>
    </p:spTree>
    <p:extLst>
      <p:ext uri="{BB962C8B-B14F-4D97-AF65-F5344CB8AC3E}">
        <p14:creationId xmlns:p14="http://schemas.microsoft.com/office/powerpoint/2010/main" val="577955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05" y="152400"/>
            <a:ext cx="11714366" cy="1143000"/>
          </a:xfrm>
        </p:spPr>
        <p:txBody>
          <a:bodyPr>
            <a:noAutofit/>
          </a:bodyPr>
          <a:lstStyle/>
          <a:p>
            <a:pPr marL="457200" marR="0" indent="-457200">
              <a:spcBef>
                <a:spcPts val="0"/>
              </a:spcBef>
              <a:spcAft>
                <a:spcPts val="0"/>
              </a:spcAft>
              <a:tabLst>
                <a:tab pos="457200" algn="l"/>
                <a:tab pos="3200400" algn="l"/>
                <a:tab pos="5943600" algn="r"/>
              </a:tabLst>
            </a:pPr>
            <a:r>
              <a:rPr lang="en-US" sz="1800">
                <a:effectLst/>
                <a:latin typeface="Segoe UI" panose="020B0502040204020203" pitchFamily="34" charset="0"/>
                <a:ea typeface="Calibri" panose="020F0502020204030204" pitchFamily="34" charset="0"/>
                <a:cs typeface="Segoe UI" panose="020B0502040204020203" pitchFamily="34" charset="0"/>
              </a:rPr>
              <a:t>Which of the following do you worry most about financially in the next 6-12 months?</a:t>
            </a:r>
            <a:endParaRPr lang="en-US" sz="1800">
              <a:effectLst/>
              <a:latin typeface="Segoe UI" panose="020B0502040204020203" pitchFamily="34" charset="0"/>
              <a:ea typeface="Times New Roman" panose="02020603050405020304" pitchFamily="18" charset="0"/>
              <a:cs typeface="Segoe UI" panose="020B0502040204020203" pitchFamily="34" charset="0"/>
            </a:endParaRPr>
          </a:p>
        </p:txBody>
      </p:sp>
      <p:graphicFrame>
        <p:nvGraphicFramePr>
          <p:cNvPr id="8" name="Content Placeholder 3">
            <a:extLst>
              <a:ext uri="{FF2B5EF4-FFF2-40B4-BE49-F238E27FC236}">
                <a16:creationId xmlns:a16="http://schemas.microsoft.com/office/drawing/2014/main" id="{5302A561-F21E-4F8A-B3A3-EDE902081084}"/>
              </a:ext>
            </a:extLst>
          </p:cNvPr>
          <p:cNvGraphicFramePr>
            <a:graphicFrameLocks noGrp="1"/>
          </p:cNvGraphicFramePr>
          <p:nvPr>
            <p:ph idx="1"/>
            <p:extLst>
              <p:ext uri="{D42A27DB-BD31-4B8C-83A1-F6EECF244321}">
                <p14:modId xmlns:p14="http://schemas.microsoft.com/office/powerpoint/2010/main" val="1621341633"/>
              </p:ext>
            </p:extLst>
          </p:nvPr>
        </p:nvGraphicFramePr>
        <p:xfrm>
          <a:off x="1009426" y="1217203"/>
          <a:ext cx="10067827" cy="49260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Box 3">
            <a:extLst>
              <a:ext uri="{FF2B5EF4-FFF2-40B4-BE49-F238E27FC236}">
                <a16:creationId xmlns:a16="http://schemas.microsoft.com/office/drawing/2014/main" id="{84187627-9089-4A61-A2EA-0E294909EBCF}"/>
              </a:ext>
            </a:extLst>
          </p:cNvPr>
          <p:cNvSpPr txBox="1">
            <a:spLocks noChangeArrowheads="1"/>
          </p:cNvSpPr>
          <p:nvPr/>
        </p:nvSpPr>
        <p:spPr bwMode="auto">
          <a:xfrm>
            <a:off x="11501725" y="6446898"/>
            <a:ext cx="488230" cy="25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560" tIns="44280" rIns="88560" bIns="44280">
            <a:spAutoFit/>
          </a:bodyPr>
          <a:lstStyle>
            <a:lvl1pPr defTabSz="885825">
              <a:defRPr>
                <a:solidFill>
                  <a:schemeClr val="tx1"/>
                </a:solidFill>
                <a:latin typeface="Arial" charset="0"/>
              </a:defRPr>
            </a:lvl1pPr>
            <a:lvl2pPr marL="442913" defTabSz="885825">
              <a:defRPr>
                <a:solidFill>
                  <a:schemeClr val="tx1"/>
                </a:solidFill>
                <a:latin typeface="Arial" charset="0"/>
              </a:defRPr>
            </a:lvl2pPr>
            <a:lvl3pPr marL="885825" defTabSz="885825">
              <a:defRPr>
                <a:solidFill>
                  <a:schemeClr val="tx1"/>
                </a:solidFill>
                <a:latin typeface="Arial" charset="0"/>
              </a:defRPr>
            </a:lvl3pPr>
            <a:lvl4pPr marL="1328738" defTabSz="885825">
              <a:defRPr>
                <a:solidFill>
                  <a:schemeClr val="tx1"/>
                </a:solidFill>
                <a:latin typeface="Arial" charset="0"/>
              </a:defRPr>
            </a:lvl4pPr>
            <a:lvl5pPr marL="1771650" defTabSz="885825">
              <a:defRPr>
                <a:solidFill>
                  <a:schemeClr val="tx1"/>
                </a:solidFill>
                <a:latin typeface="Arial" charset="0"/>
              </a:defRPr>
            </a:lvl5pPr>
            <a:lvl6pPr marL="2228850" defTabSz="885825" fontAlgn="base">
              <a:spcBef>
                <a:spcPct val="0"/>
              </a:spcBef>
              <a:spcAft>
                <a:spcPct val="0"/>
              </a:spcAft>
              <a:defRPr>
                <a:solidFill>
                  <a:schemeClr val="tx1"/>
                </a:solidFill>
                <a:latin typeface="Arial" charset="0"/>
              </a:defRPr>
            </a:lvl6pPr>
            <a:lvl7pPr marL="2686050" defTabSz="885825" fontAlgn="base">
              <a:spcBef>
                <a:spcPct val="0"/>
              </a:spcBef>
              <a:spcAft>
                <a:spcPct val="0"/>
              </a:spcAft>
              <a:defRPr>
                <a:solidFill>
                  <a:schemeClr val="tx1"/>
                </a:solidFill>
                <a:latin typeface="Arial" charset="0"/>
              </a:defRPr>
            </a:lvl7pPr>
            <a:lvl8pPr marL="3143250" defTabSz="885825" fontAlgn="base">
              <a:spcBef>
                <a:spcPct val="0"/>
              </a:spcBef>
              <a:spcAft>
                <a:spcPct val="0"/>
              </a:spcAft>
              <a:defRPr>
                <a:solidFill>
                  <a:schemeClr val="tx1"/>
                </a:solidFill>
                <a:latin typeface="Arial" charset="0"/>
              </a:defRPr>
            </a:lvl8pPr>
            <a:lvl9pPr marL="3600450" defTabSz="885825" fontAlgn="base">
              <a:spcBef>
                <a:spcPct val="0"/>
              </a:spcBef>
              <a:spcAft>
                <a:spcPct val="0"/>
              </a:spcAft>
              <a:defRPr>
                <a:solidFill>
                  <a:schemeClr val="tx1"/>
                </a:solidFill>
                <a:latin typeface="Arial" charset="0"/>
              </a:defRPr>
            </a:lvl9pPr>
          </a:lstStyle>
          <a:p>
            <a:pPr algn="r" eaLnBrk="0" hangingPunct="0"/>
            <a:r>
              <a:rPr lang="en-US" sz="1100" b="1">
                <a:solidFill>
                  <a:schemeClr val="bg1"/>
                </a:solidFill>
                <a:latin typeface="Segoe UI" panose="020B0502040204020203" pitchFamily="34" charset="0"/>
                <a:cs typeface="Segoe UI" panose="020B0502040204020203" pitchFamily="34" charset="0"/>
              </a:rPr>
              <a:t>Q 20</a:t>
            </a:r>
          </a:p>
        </p:txBody>
      </p:sp>
    </p:spTree>
    <p:extLst>
      <p:ext uri="{BB962C8B-B14F-4D97-AF65-F5344CB8AC3E}">
        <p14:creationId xmlns:p14="http://schemas.microsoft.com/office/powerpoint/2010/main" val="1836155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05" y="152400"/>
            <a:ext cx="11714366" cy="1143000"/>
          </a:xfrm>
        </p:spPr>
        <p:txBody>
          <a:bodyPr>
            <a:noAutofit/>
          </a:bodyPr>
          <a:lstStyle/>
          <a:p>
            <a:pPr marL="457200" marR="0" indent="-457200">
              <a:spcBef>
                <a:spcPts val="0"/>
              </a:spcBef>
              <a:spcAft>
                <a:spcPts val="0"/>
              </a:spcAft>
              <a:tabLst>
                <a:tab pos="457200" algn="l"/>
                <a:tab pos="3200400" algn="l"/>
                <a:tab pos="5943600" algn="r"/>
              </a:tabLst>
            </a:pPr>
            <a:r>
              <a:rPr lang="en-US" sz="1800">
                <a:effectLst/>
                <a:latin typeface="Segoe UI" panose="020B0502040204020203" pitchFamily="34" charset="0"/>
                <a:ea typeface="Calibri" panose="020F0502020204030204" pitchFamily="34" charset="0"/>
                <a:cs typeface="Segoe UI" panose="020B0502040204020203" pitchFamily="34" charset="0"/>
              </a:rPr>
              <a:t>In your view, who or what is most to blame for the higher cost of living we have seen over the last year? </a:t>
            </a:r>
            <a:endParaRPr lang="en-US" sz="1800">
              <a:effectLst/>
              <a:latin typeface="Segoe UI" panose="020B0502040204020203" pitchFamily="34" charset="0"/>
              <a:ea typeface="Times New Roman" panose="02020603050405020304" pitchFamily="18" charset="0"/>
              <a:cs typeface="Segoe UI" panose="020B0502040204020203" pitchFamily="34" charset="0"/>
            </a:endParaRPr>
          </a:p>
        </p:txBody>
      </p:sp>
      <p:graphicFrame>
        <p:nvGraphicFramePr>
          <p:cNvPr id="8" name="Content Placeholder 3">
            <a:extLst>
              <a:ext uri="{FF2B5EF4-FFF2-40B4-BE49-F238E27FC236}">
                <a16:creationId xmlns:a16="http://schemas.microsoft.com/office/drawing/2014/main" id="{5302A561-F21E-4F8A-B3A3-EDE902081084}"/>
              </a:ext>
            </a:extLst>
          </p:cNvPr>
          <p:cNvGraphicFramePr>
            <a:graphicFrameLocks noGrp="1"/>
          </p:cNvGraphicFramePr>
          <p:nvPr>
            <p:ph idx="1"/>
            <p:extLst>
              <p:ext uri="{D42A27DB-BD31-4B8C-83A1-F6EECF244321}">
                <p14:modId xmlns:p14="http://schemas.microsoft.com/office/powerpoint/2010/main" val="2395846382"/>
              </p:ext>
            </p:extLst>
          </p:nvPr>
        </p:nvGraphicFramePr>
        <p:xfrm>
          <a:off x="1009426" y="1217203"/>
          <a:ext cx="10067827" cy="49260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Box 3">
            <a:extLst>
              <a:ext uri="{FF2B5EF4-FFF2-40B4-BE49-F238E27FC236}">
                <a16:creationId xmlns:a16="http://schemas.microsoft.com/office/drawing/2014/main" id="{84187627-9089-4A61-A2EA-0E294909EBCF}"/>
              </a:ext>
            </a:extLst>
          </p:cNvPr>
          <p:cNvSpPr txBox="1">
            <a:spLocks noChangeArrowheads="1"/>
          </p:cNvSpPr>
          <p:nvPr/>
        </p:nvSpPr>
        <p:spPr bwMode="auto">
          <a:xfrm>
            <a:off x="11501725" y="6446898"/>
            <a:ext cx="488230" cy="25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560" tIns="44280" rIns="88560" bIns="44280">
            <a:spAutoFit/>
          </a:bodyPr>
          <a:lstStyle>
            <a:lvl1pPr defTabSz="885825">
              <a:defRPr>
                <a:solidFill>
                  <a:schemeClr val="tx1"/>
                </a:solidFill>
                <a:latin typeface="Arial" charset="0"/>
              </a:defRPr>
            </a:lvl1pPr>
            <a:lvl2pPr marL="442913" defTabSz="885825">
              <a:defRPr>
                <a:solidFill>
                  <a:schemeClr val="tx1"/>
                </a:solidFill>
                <a:latin typeface="Arial" charset="0"/>
              </a:defRPr>
            </a:lvl2pPr>
            <a:lvl3pPr marL="885825" defTabSz="885825">
              <a:defRPr>
                <a:solidFill>
                  <a:schemeClr val="tx1"/>
                </a:solidFill>
                <a:latin typeface="Arial" charset="0"/>
              </a:defRPr>
            </a:lvl3pPr>
            <a:lvl4pPr marL="1328738" defTabSz="885825">
              <a:defRPr>
                <a:solidFill>
                  <a:schemeClr val="tx1"/>
                </a:solidFill>
                <a:latin typeface="Arial" charset="0"/>
              </a:defRPr>
            </a:lvl4pPr>
            <a:lvl5pPr marL="1771650" defTabSz="885825">
              <a:defRPr>
                <a:solidFill>
                  <a:schemeClr val="tx1"/>
                </a:solidFill>
                <a:latin typeface="Arial" charset="0"/>
              </a:defRPr>
            </a:lvl5pPr>
            <a:lvl6pPr marL="2228850" defTabSz="885825" fontAlgn="base">
              <a:spcBef>
                <a:spcPct val="0"/>
              </a:spcBef>
              <a:spcAft>
                <a:spcPct val="0"/>
              </a:spcAft>
              <a:defRPr>
                <a:solidFill>
                  <a:schemeClr val="tx1"/>
                </a:solidFill>
                <a:latin typeface="Arial" charset="0"/>
              </a:defRPr>
            </a:lvl6pPr>
            <a:lvl7pPr marL="2686050" defTabSz="885825" fontAlgn="base">
              <a:spcBef>
                <a:spcPct val="0"/>
              </a:spcBef>
              <a:spcAft>
                <a:spcPct val="0"/>
              </a:spcAft>
              <a:defRPr>
                <a:solidFill>
                  <a:schemeClr val="tx1"/>
                </a:solidFill>
                <a:latin typeface="Arial" charset="0"/>
              </a:defRPr>
            </a:lvl7pPr>
            <a:lvl8pPr marL="3143250" defTabSz="885825" fontAlgn="base">
              <a:spcBef>
                <a:spcPct val="0"/>
              </a:spcBef>
              <a:spcAft>
                <a:spcPct val="0"/>
              </a:spcAft>
              <a:defRPr>
                <a:solidFill>
                  <a:schemeClr val="tx1"/>
                </a:solidFill>
                <a:latin typeface="Arial" charset="0"/>
              </a:defRPr>
            </a:lvl8pPr>
            <a:lvl9pPr marL="3600450" defTabSz="885825" fontAlgn="base">
              <a:spcBef>
                <a:spcPct val="0"/>
              </a:spcBef>
              <a:spcAft>
                <a:spcPct val="0"/>
              </a:spcAft>
              <a:defRPr>
                <a:solidFill>
                  <a:schemeClr val="tx1"/>
                </a:solidFill>
                <a:latin typeface="Arial" charset="0"/>
              </a:defRPr>
            </a:lvl9pPr>
          </a:lstStyle>
          <a:p>
            <a:pPr algn="r" eaLnBrk="0" hangingPunct="0"/>
            <a:r>
              <a:rPr lang="en-US" sz="1100" b="1">
                <a:solidFill>
                  <a:schemeClr val="bg1"/>
                </a:solidFill>
                <a:latin typeface="Segoe UI" panose="020B0502040204020203" pitchFamily="34" charset="0"/>
                <a:cs typeface="Segoe UI" panose="020B0502040204020203" pitchFamily="34" charset="0"/>
              </a:rPr>
              <a:t>Q 21</a:t>
            </a:r>
          </a:p>
        </p:txBody>
      </p:sp>
    </p:spTree>
    <p:extLst>
      <p:ext uri="{BB962C8B-B14F-4D97-AF65-F5344CB8AC3E}">
        <p14:creationId xmlns:p14="http://schemas.microsoft.com/office/powerpoint/2010/main" val="1532313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1804"/>
            <a:ext cx="11277600" cy="990600"/>
          </a:xfrm>
        </p:spPr>
        <p:txBody>
          <a:bodyPr>
            <a:noAutofit/>
          </a:bodyPr>
          <a:lstStyle/>
          <a:p>
            <a:r>
              <a:rPr lang="en-US" sz="1800">
                <a:effectLst/>
                <a:latin typeface="Segoe UI" panose="020B0502040204020203" pitchFamily="34" charset="0"/>
                <a:ea typeface="Calibri" panose="020F0502020204030204" pitchFamily="34" charset="0"/>
                <a:cs typeface="Segoe UI" panose="020B0502040204020203" pitchFamily="34" charset="0"/>
              </a:rPr>
              <a:t>Do you believe the rising cost of living we are currently experiencing is more likely due to  --  </a:t>
            </a:r>
            <a:br>
              <a:rPr lang="en-US" sz="1800">
                <a:effectLst/>
                <a:latin typeface="Segoe UI" panose="020B0502040204020203" pitchFamily="34" charset="0"/>
                <a:ea typeface="Calibri" panose="020F0502020204030204" pitchFamily="34" charset="0"/>
                <a:cs typeface="Segoe UI" panose="020B0502040204020203" pitchFamily="34" charset="0"/>
              </a:rPr>
            </a:br>
            <a:r>
              <a:rPr lang="en-US" sz="1800">
                <a:effectLst/>
                <a:latin typeface="Segoe UI" panose="020B0502040204020203" pitchFamily="34" charset="0"/>
                <a:ea typeface="Calibri" panose="020F0502020204030204" pitchFamily="34" charset="0"/>
                <a:cs typeface="Segoe UI" panose="020B0502040204020203" pitchFamily="34" charset="0"/>
              </a:rPr>
              <a:t>Out of control government spending, The Biden Administration’s policies that make it difficult to develop and produce American energy, or 	a combination of economic factors, including pent up consumer demand and corporate greed?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0989289"/>
              </p:ext>
            </p:extLst>
          </p:nvPr>
        </p:nvGraphicFramePr>
        <p:xfrm>
          <a:off x="1143000" y="1371600"/>
          <a:ext cx="9905999" cy="4838682"/>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Box 3">
            <a:extLst>
              <a:ext uri="{FF2B5EF4-FFF2-40B4-BE49-F238E27FC236}">
                <a16:creationId xmlns:a16="http://schemas.microsoft.com/office/drawing/2014/main" id="{B0172AE5-7287-49CB-9B2C-A492D4CDADC2}"/>
              </a:ext>
            </a:extLst>
          </p:cNvPr>
          <p:cNvSpPr txBox="1">
            <a:spLocks noChangeArrowheads="1"/>
          </p:cNvSpPr>
          <p:nvPr/>
        </p:nvSpPr>
        <p:spPr bwMode="auto">
          <a:xfrm>
            <a:off x="11506873" y="6446898"/>
            <a:ext cx="488230" cy="25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560" tIns="44280" rIns="88560" bIns="44280">
            <a:spAutoFit/>
          </a:bodyPr>
          <a:lstStyle>
            <a:lvl1pPr defTabSz="885825">
              <a:defRPr>
                <a:solidFill>
                  <a:schemeClr val="tx1"/>
                </a:solidFill>
                <a:latin typeface="Arial" charset="0"/>
              </a:defRPr>
            </a:lvl1pPr>
            <a:lvl2pPr marL="442913" defTabSz="885825">
              <a:defRPr>
                <a:solidFill>
                  <a:schemeClr val="tx1"/>
                </a:solidFill>
                <a:latin typeface="Arial" charset="0"/>
              </a:defRPr>
            </a:lvl2pPr>
            <a:lvl3pPr marL="885825" defTabSz="885825">
              <a:defRPr>
                <a:solidFill>
                  <a:schemeClr val="tx1"/>
                </a:solidFill>
                <a:latin typeface="Arial" charset="0"/>
              </a:defRPr>
            </a:lvl3pPr>
            <a:lvl4pPr marL="1328738" defTabSz="885825">
              <a:defRPr>
                <a:solidFill>
                  <a:schemeClr val="tx1"/>
                </a:solidFill>
                <a:latin typeface="Arial" charset="0"/>
              </a:defRPr>
            </a:lvl4pPr>
            <a:lvl5pPr marL="1771650" defTabSz="885825">
              <a:defRPr>
                <a:solidFill>
                  <a:schemeClr val="tx1"/>
                </a:solidFill>
                <a:latin typeface="Arial" charset="0"/>
              </a:defRPr>
            </a:lvl5pPr>
            <a:lvl6pPr marL="2228850" defTabSz="885825" fontAlgn="base">
              <a:spcBef>
                <a:spcPct val="0"/>
              </a:spcBef>
              <a:spcAft>
                <a:spcPct val="0"/>
              </a:spcAft>
              <a:defRPr>
                <a:solidFill>
                  <a:schemeClr val="tx1"/>
                </a:solidFill>
                <a:latin typeface="Arial" charset="0"/>
              </a:defRPr>
            </a:lvl6pPr>
            <a:lvl7pPr marL="2686050" defTabSz="885825" fontAlgn="base">
              <a:spcBef>
                <a:spcPct val="0"/>
              </a:spcBef>
              <a:spcAft>
                <a:spcPct val="0"/>
              </a:spcAft>
              <a:defRPr>
                <a:solidFill>
                  <a:schemeClr val="tx1"/>
                </a:solidFill>
                <a:latin typeface="Arial" charset="0"/>
              </a:defRPr>
            </a:lvl7pPr>
            <a:lvl8pPr marL="3143250" defTabSz="885825" fontAlgn="base">
              <a:spcBef>
                <a:spcPct val="0"/>
              </a:spcBef>
              <a:spcAft>
                <a:spcPct val="0"/>
              </a:spcAft>
              <a:defRPr>
                <a:solidFill>
                  <a:schemeClr val="tx1"/>
                </a:solidFill>
                <a:latin typeface="Arial" charset="0"/>
              </a:defRPr>
            </a:lvl8pPr>
            <a:lvl9pPr marL="3600450" defTabSz="885825" fontAlgn="base">
              <a:spcBef>
                <a:spcPct val="0"/>
              </a:spcBef>
              <a:spcAft>
                <a:spcPct val="0"/>
              </a:spcAft>
              <a:defRPr>
                <a:solidFill>
                  <a:schemeClr val="tx1"/>
                </a:solidFill>
                <a:latin typeface="Arial" charset="0"/>
              </a:defRPr>
            </a:lvl9pPr>
          </a:lstStyle>
          <a:p>
            <a:pPr algn="r" eaLnBrk="0" hangingPunct="0"/>
            <a:r>
              <a:rPr lang="en-US" sz="1100" b="1">
                <a:solidFill>
                  <a:schemeClr val="bg1"/>
                </a:solidFill>
                <a:latin typeface="Segoe UI" panose="020B0502040204020203" pitchFamily="34" charset="0"/>
                <a:cs typeface="Segoe UI" panose="020B0502040204020203" pitchFamily="34" charset="0"/>
              </a:rPr>
              <a:t>Q 22</a:t>
            </a:r>
          </a:p>
        </p:txBody>
      </p:sp>
    </p:spTree>
    <p:extLst>
      <p:ext uri="{BB962C8B-B14F-4D97-AF65-F5344CB8AC3E}">
        <p14:creationId xmlns:p14="http://schemas.microsoft.com/office/powerpoint/2010/main" val="1235245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0309"/>
            <a:ext cx="11277600" cy="990600"/>
          </a:xfrm>
        </p:spPr>
        <p:txBody>
          <a:bodyPr>
            <a:noAutofit/>
          </a:bodyPr>
          <a:lstStyle/>
          <a:p>
            <a:pPr marL="0" marR="0">
              <a:spcBef>
                <a:spcPts val="0"/>
              </a:spcBef>
              <a:spcAft>
                <a:spcPts val="0"/>
              </a:spcAft>
            </a:pPr>
            <a:r>
              <a:rPr lang="en-US" sz="1800">
                <a:effectLst/>
                <a:latin typeface="Segoe UI" panose="020B0502040204020203" pitchFamily="34" charset="0"/>
                <a:ea typeface="Calibri" panose="020F0502020204030204" pitchFamily="34" charset="0"/>
                <a:cs typeface="Segoe UI" panose="020B0502040204020203" pitchFamily="34" charset="0"/>
              </a:rPr>
              <a:t>Do you consider yourself to be -- pro-life, or pro-choice?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1446358"/>
              </p:ext>
            </p:extLst>
          </p:nvPr>
        </p:nvGraphicFramePr>
        <p:xfrm>
          <a:off x="1143000" y="1260909"/>
          <a:ext cx="9905999" cy="494937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Box 3">
            <a:extLst>
              <a:ext uri="{FF2B5EF4-FFF2-40B4-BE49-F238E27FC236}">
                <a16:creationId xmlns:a16="http://schemas.microsoft.com/office/drawing/2014/main" id="{B0172AE5-7287-49CB-9B2C-A492D4CDADC2}"/>
              </a:ext>
            </a:extLst>
          </p:cNvPr>
          <p:cNvSpPr txBox="1">
            <a:spLocks noChangeArrowheads="1"/>
          </p:cNvSpPr>
          <p:nvPr/>
        </p:nvSpPr>
        <p:spPr bwMode="auto">
          <a:xfrm>
            <a:off x="11506873" y="6446898"/>
            <a:ext cx="488230" cy="25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560" tIns="44280" rIns="88560" bIns="44280">
            <a:spAutoFit/>
          </a:bodyPr>
          <a:lstStyle>
            <a:lvl1pPr defTabSz="885825">
              <a:defRPr>
                <a:solidFill>
                  <a:schemeClr val="tx1"/>
                </a:solidFill>
                <a:latin typeface="Arial" charset="0"/>
              </a:defRPr>
            </a:lvl1pPr>
            <a:lvl2pPr marL="442913" defTabSz="885825">
              <a:defRPr>
                <a:solidFill>
                  <a:schemeClr val="tx1"/>
                </a:solidFill>
                <a:latin typeface="Arial" charset="0"/>
              </a:defRPr>
            </a:lvl2pPr>
            <a:lvl3pPr marL="885825" defTabSz="885825">
              <a:defRPr>
                <a:solidFill>
                  <a:schemeClr val="tx1"/>
                </a:solidFill>
                <a:latin typeface="Arial" charset="0"/>
              </a:defRPr>
            </a:lvl3pPr>
            <a:lvl4pPr marL="1328738" defTabSz="885825">
              <a:defRPr>
                <a:solidFill>
                  <a:schemeClr val="tx1"/>
                </a:solidFill>
                <a:latin typeface="Arial" charset="0"/>
              </a:defRPr>
            </a:lvl4pPr>
            <a:lvl5pPr marL="1771650" defTabSz="885825">
              <a:defRPr>
                <a:solidFill>
                  <a:schemeClr val="tx1"/>
                </a:solidFill>
                <a:latin typeface="Arial" charset="0"/>
              </a:defRPr>
            </a:lvl5pPr>
            <a:lvl6pPr marL="2228850" defTabSz="885825" fontAlgn="base">
              <a:spcBef>
                <a:spcPct val="0"/>
              </a:spcBef>
              <a:spcAft>
                <a:spcPct val="0"/>
              </a:spcAft>
              <a:defRPr>
                <a:solidFill>
                  <a:schemeClr val="tx1"/>
                </a:solidFill>
                <a:latin typeface="Arial" charset="0"/>
              </a:defRPr>
            </a:lvl6pPr>
            <a:lvl7pPr marL="2686050" defTabSz="885825" fontAlgn="base">
              <a:spcBef>
                <a:spcPct val="0"/>
              </a:spcBef>
              <a:spcAft>
                <a:spcPct val="0"/>
              </a:spcAft>
              <a:defRPr>
                <a:solidFill>
                  <a:schemeClr val="tx1"/>
                </a:solidFill>
                <a:latin typeface="Arial" charset="0"/>
              </a:defRPr>
            </a:lvl7pPr>
            <a:lvl8pPr marL="3143250" defTabSz="885825" fontAlgn="base">
              <a:spcBef>
                <a:spcPct val="0"/>
              </a:spcBef>
              <a:spcAft>
                <a:spcPct val="0"/>
              </a:spcAft>
              <a:defRPr>
                <a:solidFill>
                  <a:schemeClr val="tx1"/>
                </a:solidFill>
                <a:latin typeface="Arial" charset="0"/>
              </a:defRPr>
            </a:lvl8pPr>
            <a:lvl9pPr marL="3600450" defTabSz="885825" fontAlgn="base">
              <a:spcBef>
                <a:spcPct val="0"/>
              </a:spcBef>
              <a:spcAft>
                <a:spcPct val="0"/>
              </a:spcAft>
              <a:defRPr>
                <a:solidFill>
                  <a:schemeClr val="tx1"/>
                </a:solidFill>
                <a:latin typeface="Arial" charset="0"/>
              </a:defRPr>
            </a:lvl9pPr>
          </a:lstStyle>
          <a:p>
            <a:pPr algn="r" eaLnBrk="0" hangingPunct="0"/>
            <a:r>
              <a:rPr lang="en-US" sz="1100" b="1">
                <a:solidFill>
                  <a:schemeClr val="bg1"/>
                </a:solidFill>
                <a:latin typeface="Segoe UI" panose="020B0502040204020203" pitchFamily="34" charset="0"/>
                <a:cs typeface="Segoe UI" panose="020B0502040204020203" pitchFamily="34" charset="0"/>
              </a:rPr>
              <a:t>Q 23</a:t>
            </a:r>
          </a:p>
        </p:txBody>
      </p:sp>
    </p:spTree>
    <p:extLst>
      <p:ext uri="{BB962C8B-B14F-4D97-AF65-F5344CB8AC3E}">
        <p14:creationId xmlns:p14="http://schemas.microsoft.com/office/powerpoint/2010/main" val="27289577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1804"/>
            <a:ext cx="11277600" cy="990600"/>
          </a:xfrm>
        </p:spPr>
        <p:txBody>
          <a:bodyPr>
            <a:noAutofit/>
          </a:bodyPr>
          <a:lstStyle/>
          <a:p>
            <a:r>
              <a:rPr lang="en-US" sz="1800">
                <a:effectLst/>
                <a:latin typeface="Segoe UI" panose="020B0502040204020203" pitchFamily="34" charset="0"/>
                <a:ea typeface="Calibri" panose="020F0502020204030204" pitchFamily="34" charset="0"/>
                <a:cs typeface="Segoe UI" panose="020B0502040204020203" pitchFamily="34" charset="0"/>
              </a:rPr>
              <a:t>Do you think abortion laws should be passed on a state-by-state basis or nationally at the federal level?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32836655"/>
              </p:ext>
            </p:extLst>
          </p:nvPr>
        </p:nvGraphicFramePr>
        <p:xfrm>
          <a:off x="1143000" y="1371600"/>
          <a:ext cx="9905999" cy="4838682"/>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Box 3">
            <a:extLst>
              <a:ext uri="{FF2B5EF4-FFF2-40B4-BE49-F238E27FC236}">
                <a16:creationId xmlns:a16="http://schemas.microsoft.com/office/drawing/2014/main" id="{B0172AE5-7287-49CB-9B2C-A492D4CDADC2}"/>
              </a:ext>
            </a:extLst>
          </p:cNvPr>
          <p:cNvSpPr txBox="1">
            <a:spLocks noChangeArrowheads="1"/>
          </p:cNvSpPr>
          <p:nvPr/>
        </p:nvSpPr>
        <p:spPr bwMode="auto">
          <a:xfrm>
            <a:off x="11506873" y="6446898"/>
            <a:ext cx="488230" cy="25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560" tIns="44280" rIns="88560" bIns="44280">
            <a:spAutoFit/>
          </a:bodyPr>
          <a:lstStyle>
            <a:lvl1pPr defTabSz="885825">
              <a:defRPr>
                <a:solidFill>
                  <a:schemeClr val="tx1"/>
                </a:solidFill>
                <a:latin typeface="Arial" charset="0"/>
              </a:defRPr>
            </a:lvl1pPr>
            <a:lvl2pPr marL="442913" defTabSz="885825">
              <a:defRPr>
                <a:solidFill>
                  <a:schemeClr val="tx1"/>
                </a:solidFill>
                <a:latin typeface="Arial" charset="0"/>
              </a:defRPr>
            </a:lvl2pPr>
            <a:lvl3pPr marL="885825" defTabSz="885825">
              <a:defRPr>
                <a:solidFill>
                  <a:schemeClr val="tx1"/>
                </a:solidFill>
                <a:latin typeface="Arial" charset="0"/>
              </a:defRPr>
            </a:lvl3pPr>
            <a:lvl4pPr marL="1328738" defTabSz="885825">
              <a:defRPr>
                <a:solidFill>
                  <a:schemeClr val="tx1"/>
                </a:solidFill>
                <a:latin typeface="Arial" charset="0"/>
              </a:defRPr>
            </a:lvl4pPr>
            <a:lvl5pPr marL="1771650" defTabSz="885825">
              <a:defRPr>
                <a:solidFill>
                  <a:schemeClr val="tx1"/>
                </a:solidFill>
                <a:latin typeface="Arial" charset="0"/>
              </a:defRPr>
            </a:lvl5pPr>
            <a:lvl6pPr marL="2228850" defTabSz="885825" fontAlgn="base">
              <a:spcBef>
                <a:spcPct val="0"/>
              </a:spcBef>
              <a:spcAft>
                <a:spcPct val="0"/>
              </a:spcAft>
              <a:defRPr>
                <a:solidFill>
                  <a:schemeClr val="tx1"/>
                </a:solidFill>
                <a:latin typeface="Arial" charset="0"/>
              </a:defRPr>
            </a:lvl6pPr>
            <a:lvl7pPr marL="2686050" defTabSz="885825" fontAlgn="base">
              <a:spcBef>
                <a:spcPct val="0"/>
              </a:spcBef>
              <a:spcAft>
                <a:spcPct val="0"/>
              </a:spcAft>
              <a:defRPr>
                <a:solidFill>
                  <a:schemeClr val="tx1"/>
                </a:solidFill>
                <a:latin typeface="Arial" charset="0"/>
              </a:defRPr>
            </a:lvl7pPr>
            <a:lvl8pPr marL="3143250" defTabSz="885825" fontAlgn="base">
              <a:spcBef>
                <a:spcPct val="0"/>
              </a:spcBef>
              <a:spcAft>
                <a:spcPct val="0"/>
              </a:spcAft>
              <a:defRPr>
                <a:solidFill>
                  <a:schemeClr val="tx1"/>
                </a:solidFill>
                <a:latin typeface="Arial" charset="0"/>
              </a:defRPr>
            </a:lvl8pPr>
            <a:lvl9pPr marL="3600450" defTabSz="885825" fontAlgn="base">
              <a:spcBef>
                <a:spcPct val="0"/>
              </a:spcBef>
              <a:spcAft>
                <a:spcPct val="0"/>
              </a:spcAft>
              <a:defRPr>
                <a:solidFill>
                  <a:schemeClr val="tx1"/>
                </a:solidFill>
                <a:latin typeface="Arial" charset="0"/>
              </a:defRPr>
            </a:lvl9pPr>
          </a:lstStyle>
          <a:p>
            <a:pPr algn="r" eaLnBrk="0" hangingPunct="0"/>
            <a:r>
              <a:rPr lang="en-US" sz="1100" b="1">
                <a:solidFill>
                  <a:schemeClr val="bg1"/>
                </a:solidFill>
                <a:latin typeface="Segoe UI" panose="020B0502040204020203" pitchFamily="34" charset="0"/>
                <a:cs typeface="Segoe UI" panose="020B0502040204020203" pitchFamily="34" charset="0"/>
              </a:rPr>
              <a:t>Q 24</a:t>
            </a:r>
          </a:p>
        </p:txBody>
      </p:sp>
    </p:spTree>
    <p:extLst>
      <p:ext uri="{BB962C8B-B14F-4D97-AF65-F5344CB8AC3E}">
        <p14:creationId xmlns:p14="http://schemas.microsoft.com/office/powerpoint/2010/main" val="1344398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388" y="152418"/>
            <a:ext cx="11277600" cy="990600"/>
          </a:xfrm>
        </p:spPr>
        <p:txBody>
          <a:bodyPr>
            <a:noAutofit/>
          </a:bodyPr>
          <a:lstStyle/>
          <a:p>
            <a:pPr marL="0" marR="0">
              <a:spcBef>
                <a:spcPts val="0"/>
              </a:spcBef>
              <a:spcAft>
                <a:spcPts val="0"/>
              </a:spcAft>
            </a:pPr>
            <a:r>
              <a:rPr lang="en-US" sz="1800">
                <a:effectLst/>
                <a:latin typeface="Segoe UI" panose="020B0502040204020203" pitchFamily="34" charset="0"/>
                <a:ea typeface="Calibri" panose="020F0502020204030204" pitchFamily="34" charset="0"/>
                <a:cs typeface="Segoe UI" panose="020B0502040204020203" pitchFamily="34" charset="0"/>
              </a:rPr>
              <a:t>Do you feel things in the country are going in the right direction, or </a:t>
            </a:r>
            <a:br>
              <a:rPr lang="en-US" sz="1800">
                <a:effectLst/>
                <a:latin typeface="Segoe UI" panose="020B0502040204020203" pitchFamily="34" charset="0"/>
                <a:ea typeface="Calibri" panose="020F0502020204030204" pitchFamily="34" charset="0"/>
                <a:cs typeface="Segoe UI" panose="020B0502040204020203" pitchFamily="34" charset="0"/>
              </a:rPr>
            </a:br>
            <a:r>
              <a:rPr lang="en-US" sz="1800">
                <a:effectLst/>
                <a:latin typeface="Segoe UI" panose="020B0502040204020203" pitchFamily="34" charset="0"/>
                <a:ea typeface="Calibri" panose="020F0502020204030204" pitchFamily="34" charset="0"/>
                <a:cs typeface="Segoe UI" panose="020B0502040204020203" pitchFamily="34" charset="0"/>
              </a:rPr>
              <a:t>do you feel things have gotten off on the wrong track?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44767775"/>
              </p:ext>
            </p:extLst>
          </p:nvPr>
        </p:nvGraphicFramePr>
        <p:xfrm>
          <a:off x="1143000" y="942109"/>
          <a:ext cx="9905999" cy="526817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Box 3">
            <a:extLst>
              <a:ext uri="{FF2B5EF4-FFF2-40B4-BE49-F238E27FC236}">
                <a16:creationId xmlns:a16="http://schemas.microsoft.com/office/drawing/2014/main" id="{B0172AE5-7287-49CB-9B2C-A492D4CDADC2}"/>
              </a:ext>
            </a:extLst>
          </p:cNvPr>
          <p:cNvSpPr txBox="1">
            <a:spLocks noChangeArrowheads="1"/>
          </p:cNvSpPr>
          <p:nvPr/>
        </p:nvSpPr>
        <p:spPr bwMode="auto">
          <a:xfrm>
            <a:off x="11588627" y="6446898"/>
            <a:ext cx="406476" cy="25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560" tIns="44280" rIns="88560" bIns="44280">
            <a:spAutoFit/>
          </a:bodyPr>
          <a:lstStyle>
            <a:lvl1pPr defTabSz="885825">
              <a:defRPr>
                <a:solidFill>
                  <a:schemeClr val="tx1"/>
                </a:solidFill>
                <a:latin typeface="Arial" charset="0"/>
              </a:defRPr>
            </a:lvl1pPr>
            <a:lvl2pPr marL="442913" defTabSz="885825">
              <a:defRPr>
                <a:solidFill>
                  <a:schemeClr val="tx1"/>
                </a:solidFill>
                <a:latin typeface="Arial" charset="0"/>
              </a:defRPr>
            </a:lvl2pPr>
            <a:lvl3pPr marL="885825" defTabSz="885825">
              <a:defRPr>
                <a:solidFill>
                  <a:schemeClr val="tx1"/>
                </a:solidFill>
                <a:latin typeface="Arial" charset="0"/>
              </a:defRPr>
            </a:lvl3pPr>
            <a:lvl4pPr marL="1328738" defTabSz="885825">
              <a:defRPr>
                <a:solidFill>
                  <a:schemeClr val="tx1"/>
                </a:solidFill>
                <a:latin typeface="Arial" charset="0"/>
              </a:defRPr>
            </a:lvl4pPr>
            <a:lvl5pPr marL="1771650" defTabSz="885825">
              <a:defRPr>
                <a:solidFill>
                  <a:schemeClr val="tx1"/>
                </a:solidFill>
                <a:latin typeface="Arial" charset="0"/>
              </a:defRPr>
            </a:lvl5pPr>
            <a:lvl6pPr marL="2228850" defTabSz="885825" fontAlgn="base">
              <a:spcBef>
                <a:spcPct val="0"/>
              </a:spcBef>
              <a:spcAft>
                <a:spcPct val="0"/>
              </a:spcAft>
              <a:defRPr>
                <a:solidFill>
                  <a:schemeClr val="tx1"/>
                </a:solidFill>
                <a:latin typeface="Arial" charset="0"/>
              </a:defRPr>
            </a:lvl6pPr>
            <a:lvl7pPr marL="2686050" defTabSz="885825" fontAlgn="base">
              <a:spcBef>
                <a:spcPct val="0"/>
              </a:spcBef>
              <a:spcAft>
                <a:spcPct val="0"/>
              </a:spcAft>
              <a:defRPr>
                <a:solidFill>
                  <a:schemeClr val="tx1"/>
                </a:solidFill>
                <a:latin typeface="Arial" charset="0"/>
              </a:defRPr>
            </a:lvl7pPr>
            <a:lvl8pPr marL="3143250" defTabSz="885825" fontAlgn="base">
              <a:spcBef>
                <a:spcPct val="0"/>
              </a:spcBef>
              <a:spcAft>
                <a:spcPct val="0"/>
              </a:spcAft>
              <a:defRPr>
                <a:solidFill>
                  <a:schemeClr val="tx1"/>
                </a:solidFill>
                <a:latin typeface="Arial" charset="0"/>
              </a:defRPr>
            </a:lvl8pPr>
            <a:lvl9pPr marL="3600450" defTabSz="885825" fontAlgn="base">
              <a:spcBef>
                <a:spcPct val="0"/>
              </a:spcBef>
              <a:spcAft>
                <a:spcPct val="0"/>
              </a:spcAft>
              <a:defRPr>
                <a:solidFill>
                  <a:schemeClr val="tx1"/>
                </a:solidFill>
                <a:latin typeface="Arial" charset="0"/>
              </a:defRPr>
            </a:lvl9pPr>
          </a:lstStyle>
          <a:p>
            <a:pPr algn="r" eaLnBrk="0" hangingPunct="0"/>
            <a:r>
              <a:rPr lang="en-US" sz="1100" b="1">
                <a:solidFill>
                  <a:schemeClr val="bg1"/>
                </a:solidFill>
                <a:latin typeface="Segoe UI" panose="020B0502040204020203" pitchFamily="34" charset="0"/>
                <a:cs typeface="Segoe UI" panose="020B0502040204020203" pitchFamily="34" charset="0"/>
              </a:rPr>
              <a:t>Q 1</a:t>
            </a:r>
          </a:p>
        </p:txBody>
      </p:sp>
    </p:spTree>
    <p:extLst>
      <p:ext uri="{BB962C8B-B14F-4D97-AF65-F5344CB8AC3E}">
        <p14:creationId xmlns:p14="http://schemas.microsoft.com/office/powerpoint/2010/main" val="3030930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200898"/>
            <a:ext cx="12025745" cy="990600"/>
          </a:xfrm>
        </p:spPr>
        <p:txBody>
          <a:bodyPr>
            <a:noAutofit/>
          </a:bodyPr>
          <a:lstStyle/>
          <a:p>
            <a:pPr marL="0" marR="0">
              <a:spcBef>
                <a:spcPts val="0"/>
              </a:spcBef>
              <a:spcAft>
                <a:spcPts val="0"/>
              </a:spcAft>
            </a:pPr>
            <a:r>
              <a:rPr lang="en-US" sz="1800">
                <a:effectLst/>
                <a:latin typeface="Segoe UI" panose="020B0502040204020203" pitchFamily="34" charset="0"/>
                <a:ea typeface="Calibri" panose="020F0502020204030204" pitchFamily="34" charset="0"/>
                <a:cs typeface="Segoe UI" panose="020B0502040204020203" pitchFamily="34" charset="0"/>
              </a:rPr>
              <a:t>Who would you be more likely to vote for --</a:t>
            </a:r>
            <a:br>
              <a:rPr lang="en-US" sz="1800">
                <a:effectLst/>
                <a:latin typeface="Segoe UI" panose="020B0502040204020203" pitchFamily="34" charset="0"/>
                <a:ea typeface="Calibri" panose="020F0502020204030204" pitchFamily="34" charset="0"/>
                <a:cs typeface="Segoe UI" panose="020B0502040204020203" pitchFamily="34" charset="0"/>
              </a:rPr>
            </a:br>
            <a:r>
              <a:rPr lang="en-US" sz="1800">
                <a:effectLst/>
                <a:latin typeface="Segoe UI" panose="020B0502040204020203" pitchFamily="34" charset="0"/>
                <a:ea typeface="Calibri" panose="020F0502020204030204" pitchFamily="34" charset="0"/>
                <a:cs typeface="Segoe UI" panose="020B0502040204020203" pitchFamily="34" charset="0"/>
              </a:rPr>
              <a:t>A Republican candidate who opposes abortion, even in the instances of rape, incest or the life of the mother,</a:t>
            </a:r>
            <a:br>
              <a:rPr lang="en-US" sz="1800">
                <a:effectLst/>
                <a:latin typeface="Segoe UI" panose="020B0502040204020203" pitchFamily="34" charset="0"/>
                <a:ea typeface="Calibri" panose="020F0502020204030204" pitchFamily="34" charset="0"/>
                <a:cs typeface="Segoe UI" panose="020B0502040204020203" pitchFamily="34" charset="0"/>
              </a:rPr>
            </a:br>
            <a:r>
              <a:rPr lang="en-US" sz="1800">
                <a:effectLst/>
                <a:latin typeface="Segoe UI" panose="020B0502040204020203" pitchFamily="34" charset="0"/>
                <a:ea typeface="Calibri" panose="020F0502020204030204" pitchFamily="34" charset="0"/>
                <a:cs typeface="Segoe UI" panose="020B0502040204020203" pitchFamily="34" charset="0"/>
              </a:rPr>
              <a:t>OR</a:t>
            </a:r>
            <a:br>
              <a:rPr lang="en-US" sz="1800">
                <a:effectLst/>
                <a:latin typeface="Segoe UI" panose="020B0502040204020203" pitchFamily="34" charset="0"/>
                <a:ea typeface="Calibri" panose="020F0502020204030204" pitchFamily="34" charset="0"/>
                <a:cs typeface="Segoe UI" panose="020B0502040204020203" pitchFamily="34" charset="0"/>
              </a:rPr>
            </a:br>
            <a:r>
              <a:rPr lang="en-US" sz="1800">
                <a:effectLst/>
                <a:latin typeface="Segoe UI" panose="020B0502040204020203" pitchFamily="34" charset="0"/>
                <a:ea typeface="Calibri" panose="020F0502020204030204" pitchFamily="34" charset="0"/>
                <a:cs typeface="Segoe UI" panose="020B0502040204020203" pitchFamily="34" charset="0"/>
              </a:rPr>
              <a:t>A Democrat candidate who supports taxpayer funded abortions on demand up until the moment of birth?</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01204359"/>
              </p:ext>
            </p:extLst>
          </p:nvPr>
        </p:nvGraphicFramePr>
        <p:xfrm>
          <a:off x="1143000" y="1260909"/>
          <a:ext cx="9905999" cy="494937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Box 3">
            <a:extLst>
              <a:ext uri="{FF2B5EF4-FFF2-40B4-BE49-F238E27FC236}">
                <a16:creationId xmlns:a16="http://schemas.microsoft.com/office/drawing/2014/main" id="{B0172AE5-7287-49CB-9B2C-A492D4CDADC2}"/>
              </a:ext>
            </a:extLst>
          </p:cNvPr>
          <p:cNvSpPr txBox="1">
            <a:spLocks noChangeArrowheads="1"/>
          </p:cNvSpPr>
          <p:nvPr/>
        </p:nvSpPr>
        <p:spPr bwMode="auto">
          <a:xfrm>
            <a:off x="11407488" y="6446898"/>
            <a:ext cx="587615" cy="25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560" tIns="44280" rIns="88560" bIns="44280">
            <a:spAutoFit/>
          </a:bodyPr>
          <a:lstStyle>
            <a:lvl1pPr defTabSz="885825">
              <a:defRPr>
                <a:solidFill>
                  <a:schemeClr val="tx1"/>
                </a:solidFill>
                <a:latin typeface="Arial" charset="0"/>
              </a:defRPr>
            </a:lvl1pPr>
            <a:lvl2pPr marL="442913" defTabSz="885825">
              <a:defRPr>
                <a:solidFill>
                  <a:schemeClr val="tx1"/>
                </a:solidFill>
                <a:latin typeface="Arial" charset="0"/>
              </a:defRPr>
            </a:lvl2pPr>
            <a:lvl3pPr marL="885825" defTabSz="885825">
              <a:defRPr>
                <a:solidFill>
                  <a:schemeClr val="tx1"/>
                </a:solidFill>
                <a:latin typeface="Arial" charset="0"/>
              </a:defRPr>
            </a:lvl3pPr>
            <a:lvl4pPr marL="1328738" defTabSz="885825">
              <a:defRPr>
                <a:solidFill>
                  <a:schemeClr val="tx1"/>
                </a:solidFill>
                <a:latin typeface="Arial" charset="0"/>
              </a:defRPr>
            </a:lvl4pPr>
            <a:lvl5pPr marL="1771650" defTabSz="885825">
              <a:defRPr>
                <a:solidFill>
                  <a:schemeClr val="tx1"/>
                </a:solidFill>
                <a:latin typeface="Arial" charset="0"/>
              </a:defRPr>
            </a:lvl5pPr>
            <a:lvl6pPr marL="2228850" defTabSz="885825" fontAlgn="base">
              <a:spcBef>
                <a:spcPct val="0"/>
              </a:spcBef>
              <a:spcAft>
                <a:spcPct val="0"/>
              </a:spcAft>
              <a:defRPr>
                <a:solidFill>
                  <a:schemeClr val="tx1"/>
                </a:solidFill>
                <a:latin typeface="Arial" charset="0"/>
              </a:defRPr>
            </a:lvl6pPr>
            <a:lvl7pPr marL="2686050" defTabSz="885825" fontAlgn="base">
              <a:spcBef>
                <a:spcPct val="0"/>
              </a:spcBef>
              <a:spcAft>
                <a:spcPct val="0"/>
              </a:spcAft>
              <a:defRPr>
                <a:solidFill>
                  <a:schemeClr val="tx1"/>
                </a:solidFill>
                <a:latin typeface="Arial" charset="0"/>
              </a:defRPr>
            </a:lvl7pPr>
            <a:lvl8pPr marL="3143250" defTabSz="885825" fontAlgn="base">
              <a:spcBef>
                <a:spcPct val="0"/>
              </a:spcBef>
              <a:spcAft>
                <a:spcPct val="0"/>
              </a:spcAft>
              <a:defRPr>
                <a:solidFill>
                  <a:schemeClr val="tx1"/>
                </a:solidFill>
                <a:latin typeface="Arial" charset="0"/>
              </a:defRPr>
            </a:lvl8pPr>
            <a:lvl9pPr marL="3600450" defTabSz="885825" fontAlgn="base">
              <a:spcBef>
                <a:spcPct val="0"/>
              </a:spcBef>
              <a:spcAft>
                <a:spcPct val="0"/>
              </a:spcAft>
              <a:defRPr>
                <a:solidFill>
                  <a:schemeClr val="tx1"/>
                </a:solidFill>
                <a:latin typeface="Arial" charset="0"/>
              </a:defRPr>
            </a:lvl9pPr>
          </a:lstStyle>
          <a:p>
            <a:pPr algn="r" eaLnBrk="0" hangingPunct="0"/>
            <a:r>
              <a:rPr lang="en-US" sz="1100" b="1">
                <a:solidFill>
                  <a:schemeClr val="bg1"/>
                </a:solidFill>
                <a:latin typeface="Segoe UI" panose="020B0502040204020203" pitchFamily="34" charset="0"/>
                <a:cs typeface="Segoe UI" panose="020B0502040204020203" pitchFamily="34" charset="0"/>
              </a:rPr>
              <a:t>Q 25A</a:t>
            </a:r>
          </a:p>
        </p:txBody>
      </p:sp>
    </p:spTree>
    <p:extLst>
      <p:ext uri="{BB962C8B-B14F-4D97-AF65-F5344CB8AC3E}">
        <p14:creationId xmlns:p14="http://schemas.microsoft.com/office/powerpoint/2010/main" val="500076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284022"/>
            <a:ext cx="12025745" cy="990600"/>
          </a:xfrm>
        </p:spPr>
        <p:txBody>
          <a:bodyPr>
            <a:noAutofit/>
          </a:bodyPr>
          <a:lstStyle/>
          <a:p>
            <a:pPr marL="0" marR="0">
              <a:spcBef>
                <a:spcPts val="0"/>
              </a:spcBef>
              <a:spcAft>
                <a:spcPts val="0"/>
              </a:spcAft>
            </a:pPr>
            <a:r>
              <a:rPr lang="en-US" sz="1400">
                <a:effectLst/>
                <a:latin typeface="Segoe UI" panose="020B0502040204020203" pitchFamily="34" charset="0"/>
                <a:ea typeface="Calibri" panose="020F0502020204030204" pitchFamily="34" charset="0"/>
                <a:cs typeface="Segoe UI" panose="020B0502040204020203" pitchFamily="34" charset="0"/>
              </a:rPr>
              <a:t>Who would you be more likely to vote for --</a:t>
            </a:r>
            <a:br>
              <a:rPr lang="en-US" sz="1400">
                <a:effectLst/>
                <a:latin typeface="Segoe UI" panose="020B0502040204020203" pitchFamily="34" charset="0"/>
                <a:ea typeface="Calibri" panose="020F0502020204030204" pitchFamily="34" charset="0"/>
                <a:cs typeface="Segoe UI" panose="020B0502040204020203" pitchFamily="34" charset="0"/>
              </a:rPr>
            </a:br>
            <a:r>
              <a:rPr lang="en-US" sz="1400">
                <a:effectLst/>
                <a:latin typeface="Segoe UI" panose="020B0502040204020203" pitchFamily="34" charset="0"/>
                <a:ea typeface="Calibri" panose="020F0502020204030204" pitchFamily="34" charset="0"/>
                <a:cs typeface="Segoe UI" panose="020B0502040204020203" pitchFamily="34" charset="0"/>
              </a:rPr>
              <a:t>A Republican candidate who wants to focus on issues facing everyday Americans, like making groceries and gas more affordable, and improving rampant crime in our communities. </a:t>
            </a:r>
            <a:br>
              <a:rPr lang="en-US" sz="1400">
                <a:effectLst/>
                <a:latin typeface="Segoe UI" panose="020B0502040204020203" pitchFamily="34" charset="0"/>
                <a:ea typeface="Calibri" panose="020F0502020204030204" pitchFamily="34" charset="0"/>
                <a:cs typeface="Segoe UI" panose="020B0502040204020203" pitchFamily="34" charset="0"/>
              </a:rPr>
            </a:br>
            <a:r>
              <a:rPr lang="en-US" sz="1400">
                <a:effectLst/>
                <a:latin typeface="Segoe UI" panose="020B0502040204020203" pitchFamily="34" charset="0"/>
                <a:ea typeface="Calibri" panose="020F0502020204030204" pitchFamily="34" charset="0"/>
                <a:cs typeface="Segoe UI" panose="020B0502040204020203" pitchFamily="34" charset="0"/>
              </a:rPr>
              <a:t>OR</a:t>
            </a:r>
            <a:br>
              <a:rPr lang="en-US" sz="1400">
                <a:effectLst/>
                <a:latin typeface="Segoe UI" panose="020B0502040204020203" pitchFamily="34" charset="0"/>
                <a:ea typeface="Calibri" panose="020F0502020204030204" pitchFamily="34" charset="0"/>
                <a:cs typeface="Segoe UI" panose="020B0502040204020203" pitchFamily="34" charset="0"/>
              </a:rPr>
            </a:br>
            <a:r>
              <a:rPr lang="en-US" sz="1400">
                <a:effectLst/>
                <a:latin typeface="Segoe UI" panose="020B0502040204020203" pitchFamily="34" charset="0"/>
                <a:ea typeface="Calibri" panose="020F0502020204030204" pitchFamily="34" charset="0"/>
                <a:cs typeface="Segoe UI" panose="020B0502040204020203" pitchFamily="34" charset="0"/>
              </a:rPr>
              <a:t>A Democrat candidate who will fight to protect abortion rights from the extreme right even if that negatively impacts the economy and means the price of goods remains high?</a:t>
            </a:r>
            <a:br>
              <a:rPr lang="en-US" sz="1400">
                <a:effectLst/>
                <a:latin typeface="Segoe UI" panose="020B0502040204020203" pitchFamily="34" charset="0"/>
                <a:ea typeface="Calibri" panose="020F0502020204030204" pitchFamily="34" charset="0"/>
                <a:cs typeface="Segoe UI" panose="020B0502040204020203" pitchFamily="34" charset="0"/>
              </a:rPr>
            </a:br>
            <a:endParaRPr lang="en-US" sz="1400">
              <a:effectLst/>
              <a:latin typeface="Segoe UI" panose="020B0502040204020203" pitchFamily="34" charset="0"/>
              <a:ea typeface="Calibri" panose="020F0502020204030204" pitchFamily="34" charset="0"/>
              <a:cs typeface="Segoe UI" panose="020B0502040204020203"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45314557"/>
              </p:ext>
            </p:extLst>
          </p:nvPr>
        </p:nvGraphicFramePr>
        <p:xfrm>
          <a:off x="1143000" y="1260909"/>
          <a:ext cx="9905999" cy="494937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Box 3">
            <a:extLst>
              <a:ext uri="{FF2B5EF4-FFF2-40B4-BE49-F238E27FC236}">
                <a16:creationId xmlns:a16="http://schemas.microsoft.com/office/drawing/2014/main" id="{B0172AE5-7287-49CB-9B2C-A492D4CDADC2}"/>
              </a:ext>
            </a:extLst>
          </p:cNvPr>
          <p:cNvSpPr txBox="1">
            <a:spLocks noChangeArrowheads="1"/>
          </p:cNvSpPr>
          <p:nvPr/>
        </p:nvSpPr>
        <p:spPr bwMode="auto">
          <a:xfrm>
            <a:off x="11417105" y="6446898"/>
            <a:ext cx="577998" cy="25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560" tIns="44280" rIns="88560" bIns="44280">
            <a:spAutoFit/>
          </a:bodyPr>
          <a:lstStyle>
            <a:lvl1pPr defTabSz="885825">
              <a:defRPr>
                <a:solidFill>
                  <a:schemeClr val="tx1"/>
                </a:solidFill>
                <a:latin typeface="Arial" charset="0"/>
              </a:defRPr>
            </a:lvl1pPr>
            <a:lvl2pPr marL="442913" defTabSz="885825">
              <a:defRPr>
                <a:solidFill>
                  <a:schemeClr val="tx1"/>
                </a:solidFill>
                <a:latin typeface="Arial" charset="0"/>
              </a:defRPr>
            </a:lvl2pPr>
            <a:lvl3pPr marL="885825" defTabSz="885825">
              <a:defRPr>
                <a:solidFill>
                  <a:schemeClr val="tx1"/>
                </a:solidFill>
                <a:latin typeface="Arial" charset="0"/>
              </a:defRPr>
            </a:lvl3pPr>
            <a:lvl4pPr marL="1328738" defTabSz="885825">
              <a:defRPr>
                <a:solidFill>
                  <a:schemeClr val="tx1"/>
                </a:solidFill>
                <a:latin typeface="Arial" charset="0"/>
              </a:defRPr>
            </a:lvl4pPr>
            <a:lvl5pPr marL="1771650" defTabSz="885825">
              <a:defRPr>
                <a:solidFill>
                  <a:schemeClr val="tx1"/>
                </a:solidFill>
                <a:latin typeface="Arial" charset="0"/>
              </a:defRPr>
            </a:lvl5pPr>
            <a:lvl6pPr marL="2228850" defTabSz="885825" fontAlgn="base">
              <a:spcBef>
                <a:spcPct val="0"/>
              </a:spcBef>
              <a:spcAft>
                <a:spcPct val="0"/>
              </a:spcAft>
              <a:defRPr>
                <a:solidFill>
                  <a:schemeClr val="tx1"/>
                </a:solidFill>
                <a:latin typeface="Arial" charset="0"/>
              </a:defRPr>
            </a:lvl6pPr>
            <a:lvl7pPr marL="2686050" defTabSz="885825" fontAlgn="base">
              <a:spcBef>
                <a:spcPct val="0"/>
              </a:spcBef>
              <a:spcAft>
                <a:spcPct val="0"/>
              </a:spcAft>
              <a:defRPr>
                <a:solidFill>
                  <a:schemeClr val="tx1"/>
                </a:solidFill>
                <a:latin typeface="Arial" charset="0"/>
              </a:defRPr>
            </a:lvl7pPr>
            <a:lvl8pPr marL="3143250" defTabSz="885825" fontAlgn="base">
              <a:spcBef>
                <a:spcPct val="0"/>
              </a:spcBef>
              <a:spcAft>
                <a:spcPct val="0"/>
              </a:spcAft>
              <a:defRPr>
                <a:solidFill>
                  <a:schemeClr val="tx1"/>
                </a:solidFill>
                <a:latin typeface="Arial" charset="0"/>
              </a:defRPr>
            </a:lvl8pPr>
            <a:lvl9pPr marL="3600450" defTabSz="885825" fontAlgn="base">
              <a:spcBef>
                <a:spcPct val="0"/>
              </a:spcBef>
              <a:spcAft>
                <a:spcPct val="0"/>
              </a:spcAft>
              <a:defRPr>
                <a:solidFill>
                  <a:schemeClr val="tx1"/>
                </a:solidFill>
                <a:latin typeface="Arial" charset="0"/>
              </a:defRPr>
            </a:lvl9pPr>
          </a:lstStyle>
          <a:p>
            <a:pPr algn="r" eaLnBrk="0" hangingPunct="0"/>
            <a:r>
              <a:rPr lang="en-US" sz="1100" b="1">
                <a:solidFill>
                  <a:schemeClr val="bg1"/>
                </a:solidFill>
                <a:latin typeface="Segoe UI" panose="020B0502040204020203" pitchFamily="34" charset="0"/>
                <a:cs typeface="Segoe UI" panose="020B0502040204020203" pitchFamily="34" charset="0"/>
              </a:rPr>
              <a:t>Q 25B</a:t>
            </a:r>
          </a:p>
        </p:txBody>
      </p:sp>
    </p:spTree>
    <p:extLst>
      <p:ext uri="{BB962C8B-B14F-4D97-AF65-F5344CB8AC3E}">
        <p14:creationId xmlns:p14="http://schemas.microsoft.com/office/powerpoint/2010/main" val="35063077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284022"/>
            <a:ext cx="12025745" cy="990600"/>
          </a:xfrm>
        </p:spPr>
        <p:txBody>
          <a:bodyPr>
            <a:noAutofit/>
          </a:bodyPr>
          <a:lstStyle/>
          <a:p>
            <a:pPr marL="0" marR="0">
              <a:spcBef>
                <a:spcPts val="0"/>
              </a:spcBef>
              <a:spcAft>
                <a:spcPts val="0"/>
              </a:spcAft>
            </a:pPr>
            <a:r>
              <a:rPr lang="en-US" sz="1400">
                <a:effectLst/>
                <a:latin typeface="Segoe UI" panose="020B0502040204020203" pitchFamily="34" charset="0"/>
                <a:ea typeface="Calibri" panose="020F0502020204030204" pitchFamily="34" charset="0"/>
                <a:cs typeface="Segoe UI" panose="020B0502040204020203" pitchFamily="34" charset="0"/>
              </a:rPr>
              <a:t>Who would you be more likely to vote for --</a:t>
            </a:r>
            <a:br>
              <a:rPr lang="en-US" sz="1400">
                <a:effectLst/>
                <a:latin typeface="Segoe UI" panose="020B0502040204020203" pitchFamily="34" charset="0"/>
                <a:ea typeface="Calibri" panose="020F0502020204030204" pitchFamily="34" charset="0"/>
                <a:cs typeface="Segoe UI" panose="020B0502040204020203" pitchFamily="34" charset="0"/>
              </a:rPr>
            </a:br>
            <a:r>
              <a:rPr lang="en-US" sz="1400">
                <a:effectLst/>
                <a:latin typeface="Segoe UI" panose="020B0502040204020203" pitchFamily="34" charset="0"/>
                <a:ea typeface="Calibri" panose="020F0502020204030204" pitchFamily="34" charset="0"/>
                <a:cs typeface="Segoe UI" panose="020B0502040204020203" pitchFamily="34" charset="0"/>
              </a:rPr>
              <a:t>A Republican candidate who says that government regulations need to be relaxed to bring down gasoline prices, and</a:t>
            </a:r>
            <a:br>
              <a:rPr lang="en-US" sz="1400">
                <a:effectLst/>
                <a:latin typeface="Segoe UI" panose="020B0502040204020203" pitchFamily="34" charset="0"/>
                <a:ea typeface="Calibri" panose="020F0502020204030204" pitchFamily="34" charset="0"/>
                <a:cs typeface="Segoe UI" panose="020B0502040204020203" pitchFamily="34" charset="0"/>
              </a:rPr>
            </a:br>
            <a:r>
              <a:rPr lang="en-US" sz="1400">
                <a:effectLst/>
                <a:latin typeface="Segoe UI" panose="020B0502040204020203" pitchFamily="34" charset="0"/>
                <a:ea typeface="Calibri" panose="020F0502020204030204" pitchFamily="34" charset="0"/>
                <a:cs typeface="Segoe UI" panose="020B0502040204020203" pitchFamily="34" charset="0"/>
              </a:rPr>
              <a:t> help families make ends meet.</a:t>
            </a:r>
            <a:br>
              <a:rPr lang="en-US" sz="1400">
                <a:effectLst/>
                <a:latin typeface="Segoe UI" panose="020B0502040204020203" pitchFamily="34" charset="0"/>
                <a:ea typeface="Calibri" panose="020F0502020204030204" pitchFamily="34" charset="0"/>
                <a:cs typeface="Segoe UI" panose="020B0502040204020203" pitchFamily="34" charset="0"/>
              </a:rPr>
            </a:br>
            <a:r>
              <a:rPr lang="en-US" sz="1400">
                <a:effectLst/>
                <a:latin typeface="Segoe UI" panose="020B0502040204020203" pitchFamily="34" charset="0"/>
                <a:ea typeface="Calibri" panose="020F0502020204030204" pitchFamily="34" charset="0"/>
                <a:cs typeface="Segoe UI" panose="020B0502040204020203" pitchFamily="34" charset="0"/>
              </a:rPr>
              <a:t>OR</a:t>
            </a:r>
            <a:br>
              <a:rPr lang="en-US" sz="1400">
                <a:effectLst/>
                <a:latin typeface="Segoe UI" panose="020B0502040204020203" pitchFamily="34" charset="0"/>
                <a:ea typeface="Calibri" panose="020F0502020204030204" pitchFamily="34" charset="0"/>
                <a:cs typeface="Segoe UI" panose="020B0502040204020203" pitchFamily="34" charset="0"/>
              </a:rPr>
            </a:br>
            <a:r>
              <a:rPr lang="en-US" sz="1400">
                <a:effectLst/>
                <a:latin typeface="Segoe UI" panose="020B0502040204020203" pitchFamily="34" charset="0"/>
                <a:ea typeface="Calibri" panose="020F0502020204030204" pitchFamily="34" charset="0"/>
                <a:cs typeface="Segoe UI" panose="020B0502040204020203" pitchFamily="34" charset="0"/>
              </a:rPr>
              <a:t>A Democrat candidate who says environmental regulations are so important to our future that they cannot be relaxed,</a:t>
            </a:r>
            <a:br>
              <a:rPr lang="en-US" sz="1400">
                <a:effectLst/>
                <a:latin typeface="Segoe UI" panose="020B0502040204020203" pitchFamily="34" charset="0"/>
                <a:ea typeface="Calibri" panose="020F0502020204030204" pitchFamily="34" charset="0"/>
                <a:cs typeface="Segoe UI" panose="020B0502040204020203" pitchFamily="34" charset="0"/>
              </a:rPr>
            </a:br>
            <a:r>
              <a:rPr lang="en-US" sz="1400">
                <a:effectLst/>
                <a:latin typeface="Segoe UI" panose="020B0502040204020203" pitchFamily="34" charset="0"/>
                <a:ea typeface="Calibri" panose="020F0502020204030204" pitchFamily="34" charset="0"/>
                <a:cs typeface="Segoe UI" panose="020B0502040204020203" pitchFamily="34" charset="0"/>
              </a:rPr>
              <a:t> even though gas prices are high.</a:t>
            </a:r>
            <a:br>
              <a:rPr lang="en-US" sz="1400">
                <a:effectLst/>
                <a:latin typeface="Segoe UI" panose="020B0502040204020203" pitchFamily="34" charset="0"/>
                <a:ea typeface="Calibri" panose="020F0502020204030204" pitchFamily="34" charset="0"/>
                <a:cs typeface="Segoe UI" panose="020B0502040204020203" pitchFamily="34" charset="0"/>
              </a:rPr>
            </a:br>
            <a:endParaRPr lang="en-US" sz="1400">
              <a:effectLst/>
              <a:latin typeface="Segoe UI" panose="020B0502040204020203" pitchFamily="34" charset="0"/>
              <a:ea typeface="Calibri" panose="020F0502020204030204" pitchFamily="34" charset="0"/>
              <a:cs typeface="Segoe UI" panose="020B0502040204020203"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89692971"/>
              </p:ext>
            </p:extLst>
          </p:nvPr>
        </p:nvGraphicFramePr>
        <p:xfrm>
          <a:off x="1143000" y="1260909"/>
          <a:ext cx="9905999" cy="494937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Box 3">
            <a:extLst>
              <a:ext uri="{FF2B5EF4-FFF2-40B4-BE49-F238E27FC236}">
                <a16:creationId xmlns:a16="http://schemas.microsoft.com/office/drawing/2014/main" id="{B0172AE5-7287-49CB-9B2C-A492D4CDADC2}"/>
              </a:ext>
            </a:extLst>
          </p:cNvPr>
          <p:cNvSpPr txBox="1">
            <a:spLocks noChangeArrowheads="1"/>
          </p:cNvSpPr>
          <p:nvPr/>
        </p:nvSpPr>
        <p:spPr bwMode="auto">
          <a:xfrm>
            <a:off x="11407487" y="6446898"/>
            <a:ext cx="587616" cy="25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560" tIns="44280" rIns="88560" bIns="44280">
            <a:spAutoFit/>
          </a:bodyPr>
          <a:lstStyle>
            <a:lvl1pPr defTabSz="885825">
              <a:defRPr>
                <a:solidFill>
                  <a:schemeClr val="tx1"/>
                </a:solidFill>
                <a:latin typeface="Arial" charset="0"/>
              </a:defRPr>
            </a:lvl1pPr>
            <a:lvl2pPr marL="442913" defTabSz="885825">
              <a:defRPr>
                <a:solidFill>
                  <a:schemeClr val="tx1"/>
                </a:solidFill>
                <a:latin typeface="Arial" charset="0"/>
              </a:defRPr>
            </a:lvl2pPr>
            <a:lvl3pPr marL="885825" defTabSz="885825">
              <a:defRPr>
                <a:solidFill>
                  <a:schemeClr val="tx1"/>
                </a:solidFill>
                <a:latin typeface="Arial" charset="0"/>
              </a:defRPr>
            </a:lvl3pPr>
            <a:lvl4pPr marL="1328738" defTabSz="885825">
              <a:defRPr>
                <a:solidFill>
                  <a:schemeClr val="tx1"/>
                </a:solidFill>
                <a:latin typeface="Arial" charset="0"/>
              </a:defRPr>
            </a:lvl4pPr>
            <a:lvl5pPr marL="1771650" defTabSz="885825">
              <a:defRPr>
                <a:solidFill>
                  <a:schemeClr val="tx1"/>
                </a:solidFill>
                <a:latin typeface="Arial" charset="0"/>
              </a:defRPr>
            </a:lvl5pPr>
            <a:lvl6pPr marL="2228850" defTabSz="885825" fontAlgn="base">
              <a:spcBef>
                <a:spcPct val="0"/>
              </a:spcBef>
              <a:spcAft>
                <a:spcPct val="0"/>
              </a:spcAft>
              <a:defRPr>
                <a:solidFill>
                  <a:schemeClr val="tx1"/>
                </a:solidFill>
                <a:latin typeface="Arial" charset="0"/>
              </a:defRPr>
            </a:lvl6pPr>
            <a:lvl7pPr marL="2686050" defTabSz="885825" fontAlgn="base">
              <a:spcBef>
                <a:spcPct val="0"/>
              </a:spcBef>
              <a:spcAft>
                <a:spcPct val="0"/>
              </a:spcAft>
              <a:defRPr>
                <a:solidFill>
                  <a:schemeClr val="tx1"/>
                </a:solidFill>
                <a:latin typeface="Arial" charset="0"/>
              </a:defRPr>
            </a:lvl7pPr>
            <a:lvl8pPr marL="3143250" defTabSz="885825" fontAlgn="base">
              <a:spcBef>
                <a:spcPct val="0"/>
              </a:spcBef>
              <a:spcAft>
                <a:spcPct val="0"/>
              </a:spcAft>
              <a:defRPr>
                <a:solidFill>
                  <a:schemeClr val="tx1"/>
                </a:solidFill>
                <a:latin typeface="Arial" charset="0"/>
              </a:defRPr>
            </a:lvl8pPr>
            <a:lvl9pPr marL="3600450" defTabSz="885825" fontAlgn="base">
              <a:spcBef>
                <a:spcPct val="0"/>
              </a:spcBef>
              <a:spcAft>
                <a:spcPct val="0"/>
              </a:spcAft>
              <a:defRPr>
                <a:solidFill>
                  <a:schemeClr val="tx1"/>
                </a:solidFill>
                <a:latin typeface="Arial" charset="0"/>
              </a:defRPr>
            </a:lvl9pPr>
          </a:lstStyle>
          <a:p>
            <a:pPr algn="r" eaLnBrk="0" hangingPunct="0"/>
            <a:r>
              <a:rPr lang="en-US" sz="1100" b="1">
                <a:solidFill>
                  <a:schemeClr val="bg1"/>
                </a:solidFill>
                <a:latin typeface="Segoe UI" panose="020B0502040204020203" pitchFamily="34" charset="0"/>
                <a:cs typeface="Segoe UI" panose="020B0502040204020203" pitchFamily="34" charset="0"/>
              </a:rPr>
              <a:t>Q 26A</a:t>
            </a:r>
          </a:p>
        </p:txBody>
      </p:sp>
    </p:spTree>
    <p:extLst>
      <p:ext uri="{BB962C8B-B14F-4D97-AF65-F5344CB8AC3E}">
        <p14:creationId xmlns:p14="http://schemas.microsoft.com/office/powerpoint/2010/main" val="1239560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284022"/>
            <a:ext cx="12025745" cy="990600"/>
          </a:xfrm>
        </p:spPr>
        <p:txBody>
          <a:bodyPr>
            <a:noAutofit/>
          </a:bodyPr>
          <a:lstStyle/>
          <a:p>
            <a:pPr marL="0" marR="0">
              <a:spcBef>
                <a:spcPts val="0"/>
              </a:spcBef>
              <a:spcAft>
                <a:spcPts val="0"/>
              </a:spcAft>
            </a:pPr>
            <a:r>
              <a:rPr lang="en-US" sz="1400">
                <a:effectLst/>
                <a:latin typeface="Segoe UI" panose="020B0502040204020203" pitchFamily="34" charset="0"/>
                <a:ea typeface="Calibri" panose="020F0502020204030204" pitchFamily="34" charset="0"/>
                <a:cs typeface="Segoe UI" panose="020B0502040204020203" pitchFamily="34" charset="0"/>
              </a:rPr>
              <a:t>Who would you be more likely to vote for --</a:t>
            </a:r>
            <a:br>
              <a:rPr lang="en-US" sz="1400">
                <a:effectLst/>
                <a:latin typeface="Segoe UI" panose="020B0502040204020203" pitchFamily="34" charset="0"/>
                <a:ea typeface="Calibri" panose="020F0502020204030204" pitchFamily="34" charset="0"/>
                <a:cs typeface="Segoe UI" panose="020B0502040204020203" pitchFamily="34" charset="0"/>
              </a:rPr>
            </a:br>
            <a:r>
              <a:rPr lang="en-US" sz="1400">
                <a:effectLst/>
                <a:latin typeface="Segoe UI" panose="020B0502040204020203" pitchFamily="34" charset="0"/>
                <a:ea typeface="Calibri" panose="020F0502020204030204" pitchFamily="34" charset="0"/>
                <a:cs typeface="Segoe UI" panose="020B0502040204020203" pitchFamily="34" charset="0"/>
              </a:rPr>
              <a:t>A Republican candidate who says that we can relax some government regulations to bring down gasoline prices and help families make ends meet, while still protecting the environment.</a:t>
            </a:r>
            <a:br>
              <a:rPr lang="en-US" sz="1400">
                <a:effectLst/>
                <a:latin typeface="Segoe UI" panose="020B0502040204020203" pitchFamily="34" charset="0"/>
                <a:ea typeface="Calibri" panose="020F0502020204030204" pitchFamily="34" charset="0"/>
                <a:cs typeface="Segoe UI" panose="020B0502040204020203" pitchFamily="34" charset="0"/>
              </a:rPr>
            </a:br>
            <a:r>
              <a:rPr lang="en-US" sz="1400">
                <a:effectLst/>
                <a:latin typeface="Segoe UI" panose="020B0502040204020203" pitchFamily="34" charset="0"/>
                <a:ea typeface="Calibri" panose="020F0502020204030204" pitchFamily="34" charset="0"/>
                <a:cs typeface="Segoe UI" panose="020B0502040204020203" pitchFamily="34" charset="0"/>
              </a:rPr>
              <a:t>OR</a:t>
            </a:r>
            <a:br>
              <a:rPr lang="en-US" sz="1400">
                <a:effectLst/>
                <a:latin typeface="Segoe UI" panose="020B0502040204020203" pitchFamily="34" charset="0"/>
                <a:ea typeface="Calibri" panose="020F0502020204030204" pitchFamily="34" charset="0"/>
                <a:cs typeface="Segoe UI" panose="020B0502040204020203" pitchFamily="34" charset="0"/>
              </a:rPr>
            </a:br>
            <a:r>
              <a:rPr lang="en-US" sz="1400">
                <a:effectLst/>
                <a:latin typeface="Segoe UI" panose="020B0502040204020203" pitchFamily="34" charset="0"/>
                <a:ea typeface="Calibri" panose="020F0502020204030204" pitchFamily="34" charset="0"/>
                <a:cs typeface="Segoe UI" panose="020B0502040204020203" pitchFamily="34" charset="0"/>
              </a:rPr>
              <a:t>A Democrat candidate who says environmental regulations are so important to our future that they cannot be relaxed, even though gas prices are high.</a:t>
            </a:r>
            <a:br>
              <a:rPr lang="en-US" sz="1400">
                <a:effectLst/>
                <a:latin typeface="Segoe UI" panose="020B0502040204020203" pitchFamily="34" charset="0"/>
                <a:ea typeface="Calibri" panose="020F0502020204030204" pitchFamily="34" charset="0"/>
                <a:cs typeface="Segoe UI" panose="020B0502040204020203" pitchFamily="34" charset="0"/>
              </a:rPr>
            </a:br>
            <a:endParaRPr lang="en-US" sz="1400">
              <a:effectLst/>
              <a:latin typeface="Segoe UI" panose="020B0502040204020203" pitchFamily="34" charset="0"/>
              <a:ea typeface="Calibri" panose="020F0502020204030204" pitchFamily="34" charset="0"/>
              <a:cs typeface="Segoe UI" panose="020B0502040204020203"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88353222"/>
              </p:ext>
            </p:extLst>
          </p:nvPr>
        </p:nvGraphicFramePr>
        <p:xfrm>
          <a:off x="1143000" y="1260909"/>
          <a:ext cx="9905999" cy="494937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Box 3">
            <a:extLst>
              <a:ext uri="{FF2B5EF4-FFF2-40B4-BE49-F238E27FC236}">
                <a16:creationId xmlns:a16="http://schemas.microsoft.com/office/drawing/2014/main" id="{B0172AE5-7287-49CB-9B2C-A492D4CDADC2}"/>
              </a:ext>
            </a:extLst>
          </p:cNvPr>
          <p:cNvSpPr txBox="1">
            <a:spLocks noChangeArrowheads="1"/>
          </p:cNvSpPr>
          <p:nvPr/>
        </p:nvSpPr>
        <p:spPr bwMode="auto">
          <a:xfrm>
            <a:off x="11426341" y="6444627"/>
            <a:ext cx="577998" cy="25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560" tIns="44280" rIns="88560" bIns="44280">
            <a:spAutoFit/>
          </a:bodyPr>
          <a:lstStyle>
            <a:lvl1pPr defTabSz="885825">
              <a:defRPr>
                <a:solidFill>
                  <a:schemeClr val="tx1"/>
                </a:solidFill>
                <a:latin typeface="Arial" charset="0"/>
              </a:defRPr>
            </a:lvl1pPr>
            <a:lvl2pPr marL="442913" defTabSz="885825">
              <a:defRPr>
                <a:solidFill>
                  <a:schemeClr val="tx1"/>
                </a:solidFill>
                <a:latin typeface="Arial" charset="0"/>
              </a:defRPr>
            </a:lvl2pPr>
            <a:lvl3pPr marL="885825" defTabSz="885825">
              <a:defRPr>
                <a:solidFill>
                  <a:schemeClr val="tx1"/>
                </a:solidFill>
                <a:latin typeface="Arial" charset="0"/>
              </a:defRPr>
            </a:lvl3pPr>
            <a:lvl4pPr marL="1328738" defTabSz="885825">
              <a:defRPr>
                <a:solidFill>
                  <a:schemeClr val="tx1"/>
                </a:solidFill>
                <a:latin typeface="Arial" charset="0"/>
              </a:defRPr>
            </a:lvl4pPr>
            <a:lvl5pPr marL="1771650" defTabSz="885825">
              <a:defRPr>
                <a:solidFill>
                  <a:schemeClr val="tx1"/>
                </a:solidFill>
                <a:latin typeface="Arial" charset="0"/>
              </a:defRPr>
            </a:lvl5pPr>
            <a:lvl6pPr marL="2228850" defTabSz="885825" fontAlgn="base">
              <a:spcBef>
                <a:spcPct val="0"/>
              </a:spcBef>
              <a:spcAft>
                <a:spcPct val="0"/>
              </a:spcAft>
              <a:defRPr>
                <a:solidFill>
                  <a:schemeClr val="tx1"/>
                </a:solidFill>
                <a:latin typeface="Arial" charset="0"/>
              </a:defRPr>
            </a:lvl6pPr>
            <a:lvl7pPr marL="2686050" defTabSz="885825" fontAlgn="base">
              <a:spcBef>
                <a:spcPct val="0"/>
              </a:spcBef>
              <a:spcAft>
                <a:spcPct val="0"/>
              </a:spcAft>
              <a:defRPr>
                <a:solidFill>
                  <a:schemeClr val="tx1"/>
                </a:solidFill>
                <a:latin typeface="Arial" charset="0"/>
              </a:defRPr>
            </a:lvl7pPr>
            <a:lvl8pPr marL="3143250" defTabSz="885825" fontAlgn="base">
              <a:spcBef>
                <a:spcPct val="0"/>
              </a:spcBef>
              <a:spcAft>
                <a:spcPct val="0"/>
              </a:spcAft>
              <a:defRPr>
                <a:solidFill>
                  <a:schemeClr val="tx1"/>
                </a:solidFill>
                <a:latin typeface="Arial" charset="0"/>
              </a:defRPr>
            </a:lvl8pPr>
            <a:lvl9pPr marL="3600450" defTabSz="885825" fontAlgn="base">
              <a:spcBef>
                <a:spcPct val="0"/>
              </a:spcBef>
              <a:spcAft>
                <a:spcPct val="0"/>
              </a:spcAft>
              <a:defRPr>
                <a:solidFill>
                  <a:schemeClr val="tx1"/>
                </a:solidFill>
                <a:latin typeface="Arial" charset="0"/>
              </a:defRPr>
            </a:lvl9pPr>
          </a:lstStyle>
          <a:p>
            <a:pPr algn="r" eaLnBrk="0" hangingPunct="0"/>
            <a:r>
              <a:rPr lang="en-US" sz="1100" b="1">
                <a:solidFill>
                  <a:schemeClr val="bg1"/>
                </a:solidFill>
                <a:latin typeface="Segoe UI" panose="020B0502040204020203" pitchFamily="34" charset="0"/>
                <a:cs typeface="Segoe UI" panose="020B0502040204020203" pitchFamily="34" charset="0"/>
              </a:rPr>
              <a:t>Q 26B</a:t>
            </a:r>
          </a:p>
        </p:txBody>
      </p:sp>
    </p:spTree>
    <p:extLst>
      <p:ext uri="{BB962C8B-B14F-4D97-AF65-F5344CB8AC3E}">
        <p14:creationId xmlns:p14="http://schemas.microsoft.com/office/powerpoint/2010/main" val="3014354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284022"/>
            <a:ext cx="12025745" cy="990600"/>
          </a:xfrm>
        </p:spPr>
        <p:txBody>
          <a:bodyPr>
            <a:noAutofit/>
          </a:bodyPr>
          <a:lstStyle/>
          <a:p>
            <a:pPr marL="0" marR="0">
              <a:spcBef>
                <a:spcPts val="0"/>
              </a:spcBef>
              <a:spcAft>
                <a:spcPts val="0"/>
              </a:spcAft>
            </a:pPr>
            <a:r>
              <a:rPr lang="en-US" sz="1400">
                <a:effectLst/>
                <a:latin typeface="Segoe UI" panose="020B0502040204020203" pitchFamily="34" charset="0"/>
                <a:ea typeface="Calibri" panose="020F0502020204030204" pitchFamily="34" charset="0"/>
                <a:cs typeface="Segoe UI" panose="020B0502040204020203" pitchFamily="34" charset="0"/>
              </a:rPr>
              <a:t>Who would you be more likely to vote for --</a:t>
            </a:r>
            <a:br>
              <a:rPr lang="en-US" sz="1400">
                <a:effectLst/>
                <a:latin typeface="Segoe UI" panose="020B0502040204020203" pitchFamily="34" charset="0"/>
                <a:ea typeface="Calibri" panose="020F0502020204030204" pitchFamily="34" charset="0"/>
                <a:cs typeface="Segoe UI" panose="020B0502040204020203" pitchFamily="34" charset="0"/>
              </a:rPr>
            </a:br>
            <a:r>
              <a:rPr lang="en-US" sz="1400">
                <a:effectLst/>
                <a:latin typeface="Segoe UI" panose="020B0502040204020203" pitchFamily="34" charset="0"/>
                <a:ea typeface="Calibri" panose="020F0502020204030204" pitchFamily="34" charset="0"/>
                <a:cs typeface="Segoe UI" panose="020B0502040204020203" pitchFamily="34" charset="0"/>
              </a:rPr>
              <a:t>A Republican candidate who wants to secure our southern border to prevent drugs and drug traffickers from coming across the border.</a:t>
            </a:r>
            <a:br>
              <a:rPr lang="en-US" sz="1400">
                <a:effectLst/>
                <a:latin typeface="Segoe UI" panose="020B0502040204020203" pitchFamily="34" charset="0"/>
                <a:ea typeface="Calibri" panose="020F0502020204030204" pitchFamily="34" charset="0"/>
                <a:cs typeface="Segoe UI" panose="020B0502040204020203" pitchFamily="34" charset="0"/>
              </a:rPr>
            </a:br>
            <a:r>
              <a:rPr lang="en-US" sz="1400">
                <a:effectLst/>
                <a:latin typeface="Segoe UI" panose="020B0502040204020203" pitchFamily="34" charset="0"/>
                <a:ea typeface="Calibri" panose="020F0502020204030204" pitchFamily="34" charset="0"/>
                <a:cs typeface="Segoe UI" panose="020B0502040204020203" pitchFamily="34" charset="0"/>
              </a:rPr>
              <a:t>OR</a:t>
            </a:r>
            <a:br>
              <a:rPr lang="en-US" sz="1400">
                <a:effectLst/>
                <a:latin typeface="Segoe UI" panose="020B0502040204020203" pitchFamily="34" charset="0"/>
                <a:ea typeface="Calibri" panose="020F0502020204030204" pitchFamily="34" charset="0"/>
                <a:cs typeface="Segoe UI" panose="020B0502040204020203" pitchFamily="34" charset="0"/>
              </a:rPr>
            </a:br>
            <a:r>
              <a:rPr lang="en-US" sz="1400">
                <a:effectLst/>
                <a:latin typeface="Segoe UI" panose="020B0502040204020203" pitchFamily="34" charset="0"/>
                <a:ea typeface="Calibri" panose="020F0502020204030204" pitchFamily="34" charset="0"/>
                <a:cs typeface="Segoe UI" panose="020B0502040204020203" pitchFamily="34" charset="0"/>
              </a:rPr>
              <a:t>A Democrat candidate who says we do not need to increase border security, even though crime and drug use is at an all-time high.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87766548"/>
              </p:ext>
            </p:extLst>
          </p:nvPr>
        </p:nvGraphicFramePr>
        <p:xfrm>
          <a:off x="1143000" y="1260909"/>
          <a:ext cx="9905999" cy="494937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Box 3">
            <a:extLst>
              <a:ext uri="{FF2B5EF4-FFF2-40B4-BE49-F238E27FC236}">
                <a16:creationId xmlns:a16="http://schemas.microsoft.com/office/drawing/2014/main" id="{B0172AE5-7287-49CB-9B2C-A492D4CDADC2}"/>
              </a:ext>
            </a:extLst>
          </p:cNvPr>
          <p:cNvSpPr txBox="1">
            <a:spLocks noChangeArrowheads="1"/>
          </p:cNvSpPr>
          <p:nvPr/>
        </p:nvSpPr>
        <p:spPr bwMode="auto">
          <a:xfrm>
            <a:off x="11416723" y="6444627"/>
            <a:ext cx="587616" cy="25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560" tIns="44280" rIns="88560" bIns="44280">
            <a:spAutoFit/>
          </a:bodyPr>
          <a:lstStyle>
            <a:lvl1pPr defTabSz="885825">
              <a:defRPr>
                <a:solidFill>
                  <a:schemeClr val="tx1"/>
                </a:solidFill>
                <a:latin typeface="Arial" charset="0"/>
              </a:defRPr>
            </a:lvl1pPr>
            <a:lvl2pPr marL="442913" defTabSz="885825">
              <a:defRPr>
                <a:solidFill>
                  <a:schemeClr val="tx1"/>
                </a:solidFill>
                <a:latin typeface="Arial" charset="0"/>
              </a:defRPr>
            </a:lvl2pPr>
            <a:lvl3pPr marL="885825" defTabSz="885825">
              <a:defRPr>
                <a:solidFill>
                  <a:schemeClr val="tx1"/>
                </a:solidFill>
                <a:latin typeface="Arial" charset="0"/>
              </a:defRPr>
            </a:lvl3pPr>
            <a:lvl4pPr marL="1328738" defTabSz="885825">
              <a:defRPr>
                <a:solidFill>
                  <a:schemeClr val="tx1"/>
                </a:solidFill>
                <a:latin typeface="Arial" charset="0"/>
              </a:defRPr>
            </a:lvl4pPr>
            <a:lvl5pPr marL="1771650" defTabSz="885825">
              <a:defRPr>
                <a:solidFill>
                  <a:schemeClr val="tx1"/>
                </a:solidFill>
                <a:latin typeface="Arial" charset="0"/>
              </a:defRPr>
            </a:lvl5pPr>
            <a:lvl6pPr marL="2228850" defTabSz="885825" fontAlgn="base">
              <a:spcBef>
                <a:spcPct val="0"/>
              </a:spcBef>
              <a:spcAft>
                <a:spcPct val="0"/>
              </a:spcAft>
              <a:defRPr>
                <a:solidFill>
                  <a:schemeClr val="tx1"/>
                </a:solidFill>
                <a:latin typeface="Arial" charset="0"/>
              </a:defRPr>
            </a:lvl6pPr>
            <a:lvl7pPr marL="2686050" defTabSz="885825" fontAlgn="base">
              <a:spcBef>
                <a:spcPct val="0"/>
              </a:spcBef>
              <a:spcAft>
                <a:spcPct val="0"/>
              </a:spcAft>
              <a:defRPr>
                <a:solidFill>
                  <a:schemeClr val="tx1"/>
                </a:solidFill>
                <a:latin typeface="Arial" charset="0"/>
              </a:defRPr>
            </a:lvl7pPr>
            <a:lvl8pPr marL="3143250" defTabSz="885825" fontAlgn="base">
              <a:spcBef>
                <a:spcPct val="0"/>
              </a:spcBef>
              <a:spcAft>
                <a:spcPct val="0"/>
              </a:spcAft>
              <a:defRPr>
                <a:solidFill>
                  <a:schemeClr val="tx1"/>
                </a:solidFill>
                <a:latin typeface="Arial" charset="0"/>
              </a:defRPr>
            </a:lvl8pPr>
            <a:lvl9pPr marL="3600450" defTabSz="885825" fontAlgn="base">
              <a:spcBef>
                <a:spcPct val="0"/>
              </a:spcBef>
              <a:spcAft>
                <a:spcPct val="0"/>
              </a:spcAft>
              <a:defRPr>
                <a:solidFill>
                  <a:schemeClr val="tx1"/>
                </a:solidFill>
                <a:latin typeface="Arial" charset="0"/>
              </a:defRPr>
            </a:lvl9pPr>
          </a:lstStyle>
          <a:p>
            <a:pPr algn="r" eaLnBrk="0" hangingPunct="0"/>
            <a:r>
              <a:rPr lang="en-US" sz="1100" b="1">
                <a:solidFill>
                  <a:schemeClr val="bg1"/>
                </a:solidFill>
                <a:latin typeface="Segoe UI" panose="020B0502040204020203" pitchFamily="34" charset="0"/>
                <a:cs typeface="Segoe UI" panose="020B0502040204020203" pitchFamily="34" charset="0"/>
              </a:rPr>
              <a:t>Q 27A</a:t>
            </a:r>
          </a:p>
        </p:txBody>
      </p:sp>
    </p:spTree>
    <p:extLst>
      <p:ext uri="{BB962C8B-B14F-4D97-AF65-F5344CB8AC3E}">
        <p14:creationId xmlns:p14="http://schemas.microsoft.com/office/powerpoint/2010/main" val="27953172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284022"/>
            <a:ext cx="12025745" cy="990600"/>
          </a:xfrm>
        </p:spPr>
        <p:txBody>
          <a:bodyPr>
            <a:noAutofit/>
          </a:bodyPr>
          <a:lstStyle/>
          <a:p>
            <a:pPr marL="0" marR="0">
              <a:spcBef>
                <a:spcPts val="0"/>
              </a:spcBef>
              <a:spcAft>
                <a:spcPts val="0"/>
              </a:spcAft>
            </a:pPr>
            <a:r>
              <a:rPr lang="en-US" sz="1400">
                <a:effectLst/>
                <a:latin typeface="Segoe UI" panose="020B0502040204020203" pitchFamily="34" charset="0"/>
                <a:ea typeface="Calibri" panose="020F0502020204030204" pitchFamily="34" charset="0"/>
                <a:cs typeface="Segoe UI" panose="020B0502040204020203" pitchFamily="34" charset="0"/>
              </a:rPr>
              <a:t>Who would you be more likely to vote for --</a:t>
            </a:r>
            <a:br>
              <a:rPr lang="en-US" sz="1400">
                <a:effectLst/>
                <a:latin typeface="Segoe UI" panose="020B0502040204020203" pitchFamily="34" charset="0"/>
                <a:ea typeface="Calibri" panose="020F0502020204030204" pitchFamily="34" charset="0"/>
                <a:cs typeface="Segoe UI" panose="020B0502040204020203" pitchFamily="34" charset="0"/>
              </a:rPr>
            </a:br>
            <a:r>
              <a:rPr lang="en-US" sz="1400">
                <a:effectLst/>
                <a:latin typeface="Segoe UI" panose="020B0502040204020203" pitchFamily="34" charset="0"/>
                <a:ea typeface="Calibri" panose="020F0502020204030204" pitchFamily="34" charset="0"/>
                <a:cs typeface="Segoe UI" panose="020B0502040204020203" pitchFamily="34" charset="0"/>
              </a:rPr>
              <a:t>A Republican candidate who wants to secure our southern border to prevent Fentanyl from pouring across the border and killing Americans, worsening the opioid crisis. </a:t>
            </a:r>
            <a:br>
              <a:rPr lang="en-US" sz="1400">
                <a:effectLst/>
                <a:latin typeface="Segoe UI" panose="020B0502040204020203" pitchFamily="34" charset="0"/>
                <a:ea typeface="Calibri" panose="020F0502020204030204" pitchFamily="34" charset="0"/>
                <a:cs typeface="Segoe UI" panose="020B0502040204020203" pitchFamily="34" charset="0"/>
              </a:rPr>
            </a:br>
            <a:r>
              <a:rPr lang="en-US" sz="1400">
                <a:effectLst/>
                <a:latin typeface="Segoe UI" panose="020B0502040204020203" pitchFamily="34" charset="0"/>
                <a:ea typeface="Calibri" panose="020F0502020204030204" pitchFamily="34" charset="0"/>
                <a:cs typeface="Segoe UI" panose="020B0502040204020203" pitchFamily="34" charset="0"/>
              </a:rPr>
              <a:t>OR</a:t>
            </a:r>
            <a:br>
              <a:rPr lang="en-US" sz="1400">
                <a:effectLst/>
                <a:latin typeface="Segoe UI" panose="020B0502040204020203" pitchFamily="34" charset="0"/>
                <a:ea typeface="Calibri" panose="020F0502020204030204" pitchFamily="34" charset="0"/>
                <a:cs typeface="Segoe UI" panose="020B0502040204020203" pitchFamily="34" charset="0"/>
              </a:rPr>
            </a:br>
            <a:r>
              <a:rPr lang="en-US" sz="1400">
                <a:effectLst/>
                <a:latin typeface="Segoe UI" panose="020B0502040204020203" pitchFamily="34" charset="0"/>
                <a:ea typeface="Calibri" panose="020F0502020204030204" pitchFamily="34" charset="0"/>
                <a:cs typeface="Segoe UI" panose="020B0502040204020203" pitchFamily="34" charset="0"/>
              </a:rPr>
              <a:t>A Democrat candidate who says we do not need to increase border security, even though crime and drug use is at an all-time high.</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28961791"/>
              </p:ext>
            </p:extLst>
          </p:nvPr>
        </p:nvGraphicFramePr>
        <p:xfrm>
          <a:off x="1143000" y="1260909"/>
          <a:ext cx="9905999" cy="494937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Box 3">
            <a:extLst>
              <a:ext uri="{FF2B5EF4-FFF2-40B4-BE49-F238E27FC236}">
                <a16:creationId xmlns:a16="http://schemas.microsoft.com/office/drawing/2014/main" id="{B0172AE5-7287-49CB-9B2C-A492D4CDADC2}"/>
              </a:ext>
            </a:extLst>
          </p:cNvPr>
          <p:cNvSpPr txBox="1">
            <a:spLocks noChangeArrowheads="1"/>
          </p:cNvSpPr>
          <p:nvPr/>
        </p:nvSpPr>
        <p:spPr bwMode="auto">
          <a:xfrm>
            <a:off x="11426341" y="6444627"/>
            <a:ext cx="577998" cy="25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560" tIns="44280" rIns="88560" bIns="44280">
            <a:spAutoFit/>
          </a:bodyPr>
          <a:lstStyle>
            <a:lvl1pPr defTabSz="885825">
              <a:defRPr>
                <a:solidFill>
                  <a:schemeClr val="tx1"/>
                </a:solidFill>
                <a:latin typeface="Arial" charset="0"/>
              </a:defRPr>
            </a:lvl1pPr>
            <a:lvl2pPr marL="442913" defTabSz="885825">
              <a:defRPr>
                <a:solidFill>
                  <a:schemeClr val="tx1"/>
                </a:solidFill>
                <a:latin typeface="Arial" charset="0"/>
              </a:defRPr>
            </a:lvl2pPr>
            <a:lvl3pPr marL="885825" defTabSz="885825">
              <a:defRPr>
                <a:solidFill>
                  <a:schemeClr val="tx1"/>
                </a:solidFill>
                <a:latin typeface="Arial" charset="0"/>
              </a:defRPr>
            </a:lvl3pPr>
            <a:lvl4pPr marL="1328738" defTabSz="885825">
              <a:defRPr>
                <a:solidFill>
                  <a:schemeClr val="tx1"/>
                </a:solidFill>
                <a:latin typeface="Arial" charset="0"/>
              </a:defRPr>
            </a:lvl4pPr>
            <a:lvl5pPr marL="1771650" defTabSz="885825">
              <a:defRPr>
                <a:solidFill>
                  <a:schemeClr val="tx1"/>
                </a:solidFill>
                <a:latin typeface="Arial" charset="0"/>
              </a:defRPr>
            </a:lvl5pPr>
            <a:lvl6pPr marL="2228850" defTabSz="885825" fontAlgn="base">
              <a:spcBef>
                <a:spcPct val="0"/>
              </a:spcBef>
              <a:spcAft>
                <a:spcPct val="0"/>
              </a:spcAft>
              <a:defRPr>
                <a:solidFill>
                  <a:schemeClr val="tx1"/>
                </a:solidFill>
                <a:latin typeface="Arial" charset="0"/>
              </a:defRPr>
            </a:lvl6pPr>
            <a:lvl7pPr marL="2686050" defTabSz="885825" fontAlgn="base">
              <a:spcBef>
                <a:spcPct val="0"/>
              </a:spcBef>
              <a:spcAft>
                <a:spcPct val="0"/>
              </a:spcAft>
              <a:defRPr>
                <a:solidFill>
                  <a:schemeClr val="tx1"/>
                </a:solidFill>
                <a:latin typeface="Arial" charset="0"/>
              </a:defRPr>
            </a:lvl7pPr>
            <a:lvl8pPr marL="3143250" defTabSz="885825" fontAlgn="base">
              <a:spcBef>
                <a:spcPct val="0"/>
              </a:spcBef>
              <a:spcAft>
                <a:spcPct val="0"/>
              </a:spcAft>
              <a:defRPr>
                <a:solidFill>
                  <a:schemeClr val="tx1"/>
                </a:solidFill>
                <a:latin typeface="Arial" charset="0"/>
              </a:defRPr>
            </a:lvl8pPr>
            <a:lvl9pPr marL="3600450" defTabSz="885825" fontAlgn="base">
              <a:spcBef>
                <a:spcPct val="0"/>
              </a:spcBef>
              <a:spcAft>
                <a:spcPct val="0"/>
              </a:spcAft>
              <a:defRPr>
                <a:solidFill>
                  <a:schemeClr val="tx1"/>
                </a:solidFill>
                <a:latin typeface="Arial" charset="0"/>
              </a:defRPr>
            </a:lvl9pPr>
          </a:lstStyle>
          <a:p>
            <a:pPr algn="r" eaLnBrk="0" hangingPunct="0"/>
            <a:r>
              <a:rPr lang="en-US" sz="1100" b="1">
                <a:solidFill>
                  <a:schemeClr val="bg1"/>
                </a:solidFill>
                <a:latin typeface="Segoe UI" panose="020B0502040204020203" pitchFamily="34" charset="0"/>
                <a:cs typeface="Segoe UI" panose="020B0502040204020203" pitchFamily="34" charset="0"/>
              </a:rPr>
              <a:t>Q 27B</a:t>
            </a:r>
          </a:p>
        </p:txBody>
      </p:sp>
    </p:spTree>
    <p:extLst>
      <p:ext uri="{BB962C8B-B14F-4D97-AF65-F5344CB8AC3E}">
        <p14:creationId xmlns:p14="http://schemas.microsoft.com/office/powerpoint/2010/main" val="31149986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64635954"/>
              </p:ext>
            </p:extLst>
          </p:nvPr>
        </p:nvGraphicFramePr>
        <p:xfrm>
          <a:off x="381001" y="1280228"/>
          <a:ext cx="108204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1">
            <a:extLst>
              <a:ext uri="{FF2B5EF4-FFF2-40B4-BE49-F238E27FC236}">
                <a16:creationId xmlns:a16="http://schemas.microsoft.com/office/drawing/2014/main" id="{5AB44522-040E-491C-811E-B15E4519C1AE}"/>
              </a:ext>
            </a:extLst>
          </p:cNvPr>
          <p:cNvSpPr>
            <a:spLocks noGrp="1"/>
          </p:cNvSpPr>
          <p:nvPr>
            <p:ph type="title"/>
          </p:nvPr>
        </p:nvSpPr>
        <p:spPr>
          <a:xfrm>
            <a:off x="381002" y="181293"/>
            <a:ext cx="11256816" cy="1209436"/>
          </a:xfrm>
        </p:spPr>
        <p:txBody>
          <a:bodyPr>
            <a:noAutofit/>
          </a:bodyPr>
          <a:lstStyle/>
          <a:p>
            <a:pPr marL="0" marR="0">
              <a:spcBef>
                <a:spcPts val="0"/>
              </a:spcBef>
              <a:spcAft>
                <a:spcPts val="0"/>
              </a:spcAft>
            </a:pPr>
            <a:r>
              <a:rPr lang="en-US" sz="2000">
                <a:effectLst/>
                <a:latin typeface="Segoe UI" panose="020B0502040204020203" pitchFamily="34" charset="0"/>
                <a:ea typeface="Times New Roman" panose="02020603050405020304" pitchFamily="18" charset="0"/>
                <a:cs typeface="Segoe UI" panose="020B0502040204020203" pitchFamily="34" charset="0"/>
              </a:rPr>
              <a:t>Now here are a list of policies and positions that Republicans in Congress support.  Please indicate if you would be more or less likely to support Republicans if they were to support these policies or positions. </a:t>
            </a:r>
          </a:p>
        </p:txBody>
      </p:sp>
      <p:sp>
        <p:nvSpPr>
          <p:cNvPr id="5" name="Text Box 3">
            <a:extLst>
              <a:ext uri="{FF2B5EF4-FFF2-40B4-BE49-F238E27FC236}">
                <a16:creationId xmlns:a16="http://schemas.microsoft.com/office/drawing/2014/main" id="{EC06604B-8537-4CD2-B964-4F6216AC8F59}"/>
              </a:ext>
            </a:extLst>
          </p:cNvPr>
          <p:cNvSpPr txBox="1">
            <a:spLocks noChangeArrowheads="1"/>
          </p:cNvSpPr>
          <p:nvPr/>
        </p:nvSpPr>
        <p:spPr bwMode="auto">
          <a:xfrm>
            <a:off x="11285659" y="6446898"/>
            <a:ext cx="709444" cy="25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560" tIns="44280" rIns="88560" bIns="44280">
            <a:spAutoFit/>
          </a:bodyPr>
          <a:lstStyle>
            <a:lvl1pPr defTabSz="885825">
              <a:defRPr>
                <a:solidFill>
                  <a:schemeClr val="tx1"/>
                </a:solidFill>
                <a:latin typeface="Arial" charset="0"/>
              </a:defRPr>
            </a:lvl1pPr>
            <a:lvl2pPr marL="442913" defTabSz="885825">
              <a:defRPr>
                <a:solidFill>
                  <a:schemeClr val="tx1"/>
                </a:solidFill>
                <a:latin typeface="Arial" charset="0"/>
              </a:defRPr>
            </a:lvl2pPr>
            <a:lvl3pPr marL="885825" defTabSz="885825">
              <a:defRPr>
                <a:solidFill>
                  <a:schemeClr val="tx1"/>
                </a:solidFill>
                <a:latin typeface="Arial" charset="0"/>
              </a:defRPr>
            </a:lvl3pPr>
            <a:lvl4pPr marL="1328738" defTabSz="885825">
              <a:defRPr>
                <a:solidFill>
                  <a:schemeClr val="tx1"/>
                </a:solidFill>
                <a:latin typeface="Arial" charset="0"/>
              </a:defRPr>
            </a:lvl4pPr>
            <a:lvl5pPr marL="1771650" defTabSz="885825">
              <a:defRPr>
                <a:solidFill>
                  <a:schemeClr val="tx1"/>
                </a:solidFill>
                <a:latin typeface="Arial" charset="0"/>
              </a:defRPr>
            </a:lvl5pPr>
            <a:lvl6pPr marL="2228850" defTabSz="885825" fontAlgn="base">
              <a:spcBef>
                <a:spcPct val="0"/>
              </a:spcBef>
              <a:spcAft>
                <a:spcPct val="0"/>
              </a:spcAft>
              <a:defRPr>
                <a:solidFill>
                  <a:schemeClr val="tx1"/>
                </a:solidFill>
                <a:latin typeface="Arial" charset="0"/>
              </a:defRPr>
            </a:lvl6pPr>
            <a:lvl7pPr marL="2686050" defTabSz="885825" fontAlgn="base">
              <a:spcBef>
                <a:spcPct val="0"/>
              </a:spcBef>
              <a:spcAft>
                <a:spcPct val="0"/>
              </a:spcAft>
              <a:defRPr>
                <a:solidFill>
                  <a:schemeClr val="tx1"/>
                </a:solidFill>
                <a:latin typeface="Arial" charset="0"/>
              </a:defRPr>
            </a:lvl7pPr>
            <a:lvl8pPr marL="3143250" defTabSz="885825" fontAlgn="base">
              <a:spcBef>
                <a:spcPct val="0"/>
              </a:spcBef>
              <a:spcAft>
                <a:spcPct val="0"/>
              </a:spcAft>
              <a:defRPr>
                <a:solidFill>
                  <a:schemeClr val="tx1"/>
                </a:solidFill>
                <a:latin typeface="Arial" charset="0"/>
              </a:defRPr>
            </a:lvl8pPr>
            <a:lvl9pPr marL="3600450" defTabSz="885825" fontAlgn="base">
              <a:spcBef>
                <a:spcPct val="0"/>
              </a:spcBef>
              <a:spcAft>
                <a:spcPct val="0"/>
              </a:spcAft>
              <a:defRPr>
                <a:solidFill>
                  <a:schemeClr val="tx1"/>
                </a:solidFill>
                <a:latin typeface="Arial" charset="0"/>
              </a:defRPr>
            </a:lvl9pPr>
          </a:lstStyle>
          <a:p>
            <a:pPr algn="r" eaLnBrk="0" hangingPunct="0"/>
            <a:r>
              <a:rPr lang="en-US" sz="1100" b="1">
                <a:solidFill>
                  <a:schemeClr val="bg1"/>
                </a:solidFill>
                <a:latin typeface="Segoe UI" panose="020B0502040204020203" pitchFamily="34" charset="0"/>
                <a:cs typeface="Segoe UI" panose="020B0502040204020203" pitchFamily="34" charset="0"/>
              </a:rPr>
              <a:t>Q 28-31</a:t>
            </a:r>
          </a:p>
        </p:txBody>
      </p:sp>
    </p:spTree>
    <p:extLst>
      <p:ext uri="{BB962C8B-B14F-4D97-AF65-F5344CB8AC3E}">
        <p14:creationId xmlns:p14="http://schemas.microsoft.com/office/powerpoint/2010/main" val="603162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388" y="152418"/>
            <a:ext cx="11277600" cy="990600"/>
          </a:xfrm>
        </p:spPr>
        <p:txBody>
          <a:bodyPr>
            <a:noAutofit/>
          </a:bodyPr>
          <a:lstStyle/>
          <a:p>
            <a:pPr marL="0" marR="0">
              <a:spcBef>
                <a:spcPts val="0"/>
              </a:spcBef>
              <a:spcAft>
                <a:spcPts val="0"/>
              </a:spcAft>
            </a:pPr>
            <a:r>
              <a:rPr lang="en-US" sz="1800">
                <a:effectLst/>
                <a:latin typeface="Segoe UI" panose="020B0502040204020203" pitchFamily="34" charset="0"/>
                <a:ea typeface="Calibri" panose="020F0502020204030204" pitchFamily="34" charset="0"/>
                <a:cs typeface="Segoe UI" panose="020B0502040204020203" pitchFamily="34" charset="0"/>
              </a:rPr>
              <a:t>Do you approve or disapprove of the way Joe Biden is handling his job as President?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42631005"/>
              </p:ext>
            </p:extLst>
          </p:nvPr>
        </p:nvGraphicFramePr>
        <p:xfrm>
          <a:off x="1143000" y="942109"/>
          <a:ext cx="9905999" cy="526817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Box 3">
            <a:extLst>
              <a:ext uri="{FF2B5EF4-FFF2-40B4-BE49-F238E27FC236}">
                <a16:creationId xmlns:a16="http://schemas.microsoft.com/office/drawing/2014/main" id="{B0172AE5-7287-49CB-9B2C-A492D4CDADC2}"/>
              </a:ext>
            </a:extLst>
          </p:cNvPr>
          <p:cNvSpPr txBox="1">
            <a:spLocks noChangeArrowheads="1"/>
          </p:cNvSpPr>
          <p:nvPr/>
        </p:nvSpPr>
        <p:spPr bwMode="auto">
          <a:xfrm>
            <a:off x="11588627" y="6446898"/>
            <a:ext cx="406476" cy="25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560" tIns="44280" rIns="88560" bIns="44280">
            <a:spAutoFit/>
          </a:bodyPr>
          <a:lstStyle>
            <a:lvl1pPr defTabSz="885825">
              <a:defRPr>
                <a:solidFill>
                  <a:schemeClr val="tx1"/>
                </a:solidFill>
                <a:latin typeface="Arial" charset="0"/>
              </a:defRPr>
            </a:lvl1pPr>
            <a:lvl2pPr marL="442913" defTabSz="885825">
              <a:defRPr>
                <a:solidFill>
                  <a:schemeClr val="tx1"/>
                </a:solidFill>
                <a:latin typeface="Arial" charset="0"/>
              </a:defRPr>
            </a:lvl2pPr>
            <a:lvl3pPr marL="885825" defTabSz="885825">
              <a:defRPr>
                <a:solidFill>
                  <a:schemeClr val="tx1"/>
                </a:solidFill>
                <a:latin typeface="Arial" charset="0"/>
              </a:defRPr>
            </a:lvl3pPr>
            <a:lvl4pPr marL="1328738" defTabSz="885825">
              <a:defRPr>
                <a:solidFill>
                  <a:schemeClr val="tx1"/>
                </a:solidFill>
                <a:latin typeface="Arial" charset="0"/>
              </a:defRPr>
            </a:lvl4pPr>
            <a:lvl5pPr marL="1771650" defTabSz="885825">
              <a:defRPr>
                <a:solidFill>
                  <a:schemeClr val="tx1"/>
                </a:solidFill>
                <a:latin typeface="Arial" charset="0"/>
              </a:defRPr>
            </a:lvl5pPr>
            <a:lvl6pPr marL="2228850" defTabSz="885825" fontAlgn="base">
              <a:spcBef>
                <a:spcPct val="0"/>
              </a:spcBef>
              <a:spcAft>
                <a:spcPct val="0"/>
              </a:spcAft>
              <a:defRPr>
                <a:solidFill>
                  <a:schemeClr val="tx1"/>
                </a:solidFill>
                <a:latin typeface="Arial" charset="0"/>
              </a:defRPr>
            </a:lvl6pPr>
            <a:lvl7pPr marL="2686050" defTabSz="885825" fontAlgn="base">
              <a:spcBef>
                <a:spcPct val="0"/>
              </a:spcBef>
              <a:spcAft>
                <a:spcPct val="0"/>
              </a:spcAft>
              <a:defRPr>
                <a:solidFill>
                  <a:schemeClr val="tx1"/>
                </a:solidFill>
                <a:latin typeface="Arial" charset="0"/>
              </a:defRPr>
            </a:lvl7pPr>
            <a:lvl8pPr marL="3143250" defTabSz="885825" fontAlgn="base">
              <a:spcBef>
                <a:spcPct val="0"/>
              </a:spcBef>
              <a:spcAft>
                <a:spcPct val="0"/>
              </a:spcAft>
              <a:defRPr>
                <a:solidFill>
                  <a:schemeClr val="tx1"/>
                </a:solidFill>
                <a:latin typeface="Arial" charset="0"/>
              </a:defRPr>
            </a:lvl8pPr>
            <a:lvl9pPr marL="3600450" defTabSz="885825" fontAlgn="base">
              <a:spcBef>
                <a:spcPct val="0"/>
              </a:spcBef>
              <a:spcAft>
                <a:spcPct val="0"/>
              </a:spcAft>
              <a:defRPr>
                <a:solidFill>
                  <a:schemeClr val="tx1"/>
                </a:solidFill>
                <a:latin typeface="Arial" charset="0"/>
              </a:defRPr>
            </a:lvl9pPr>
          </a:lstStyle>
          <a:p>
            <a:pPr algn="r" eaLnBrk="0" hangingPunct="0"/>
            <a:r>
              <a:rPr lang="en-US" sz="1100" b="1">
                <a:solidFill>
                  <a:schemeClr val="bg1"/>
                </a:solidFill>
                <a:latin typeface="Segoe UI" panose="020B0502040204020203" pitchFamily="34" charset="0"/>
                <a:cs typeface="Segoe UI" panose="020B0502040204020203" pitchFamily="34" charset="0"/>
              </a:rPr>
              <a:t>Q 2</a:t>
            </a:r>
          </a:p>
        </p:txBody>
      </p:sp>
    </p:spTree>
    <p:extLst>
      <p:ext uri="{BB962C8B-B14F-4D97-AF65-F5344CB8AC3E}">
        <p14:creationId xmlns:p14="http://schemas.microsoft.com/office/powerpoint/2010/main" val="3881980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6388"/>
            <a:ext cx="11277600" cy="990600"/>
          </a:xfrm>
        </p:spPr>
        <p:txBody>
          <a:bodyPr>
            <a:noAutofit/>
          </a:bodyPr>
          <a:lstStyle/>
          <a:p>
            <a:r>
              <a:rPr lang="en-US" sz="1400">
                <a:effectLst/>
                <a:latin typeface="Segoe UI" panose="020B0502040204020203" pitchFamily="34" charset="0"/>
                <a:ea typeface="Calibri" panose="020F0502020204030204" pitchFamily="34" charset="0"/>
                <a:cs typeface="Segoe UI" panose="020B0502040204020203" pitchFamily="34" charset="0"/>
              </a:rPr>
              <a:t>As you may know, House Republicans may begin an impeachment inquiry into President Biden and his family’s business dealings with foreign entities.  Thinking about this issue, </a:t>
            </a:r>
            <a:r>
              <a:rPr lang="en-US" sz="1400">
                <a:latin typeface="Segoe UI" panose="020B0502040204020203" pitchFamily="34" charset="0"/>
                <a:ea typeface="Calibri" panose="020F0502020204030204" pitchFamily="34" charset="0"/>
                <a:cs typeface="Segoe UI" panose="020B0502040204020203" pitchFamily="34" charset="0"/>
              </a:rPr>
              <a:t>w</a:t>
            </a:r>
            <a:r>
              <a:rPr lang="en-US" sz="1400">
                <a:effectLst/>
                <a:latin typeface="Segoe UI" panose="020B0502040204020203" pitchFamily="34" charset="0"/>
                <a:ea typeface="Calibri" panose="020F0502020204030204" pitchFamily="34" charset="0"/>
                <a:cs typeface="Segoe UI" panose="020B0502040204020203" pitchFamily="34" charset="0"/>
              </a:rPr>
              <a:t>hich of the following comes closest to your view on this issue –</a:t>
            </a:r>
            <a:br>
              <a:rPr lang="en-US" sz="1400">
                <a:effectLst/>
                <a:latin typeface="Segoe UI" panose="020B0502040204020203" pitchFamily="34" charset="0"/>
                <a:ea typeface="Calibri" panose="020F0502020204030204" pitchFamily="34" charset="0"/>
                <a:cs typeface="Segoe UI" panose="020B0502040204020203" pitchFamily="34" charset="0"/>
              </a:rPr>
            </a:br>
            <a:r>
              <a:rPr lang="en-US" sz="1400">
                <a:effectLst/>
                <a:latin typeface="Segoe UI" panose="020B0502040204020203" pitchFamily="34" charset="0"/>
                <a:ea typeface="Calibri" panose="020F0502020204030204" pitchFamily="34" charset="0"/>
                <a:cs typeface="Segoe UI" panose="020B0502040204020203" pitchFamily="34" charset="0"/>
              </a:rPr>
              <a:t>Joe Biden should be impeached and removed from office,</a:t>
            </a:r>
            <a:br>
              <a:rPr lang="en-US" sz="1400">
                <a:effectLst/>
                <a:latin typeface="Segoe UI" panose="020B0502040204020203" pitchFamily="34" charset="0"/>
                <a:ea typeface="Calibri" panose="020F0502020204030204" pitchFamily="34" charset="0"/>
                <a:cs typeface="Segoe UI" panose="020B0502040204020203" pitchFamily="34" charset="0"/>
              </a:rPr>
            </a:br>
            <a:r>
              <a:rPr lang="en-US" sz="1400">
                <a:effectLst/>
                <a:latin typeface="Segoe UI" panose="020B0502040204020203" pitchFamily="34" charset="0"/>
                <a:ea typeface="Calibri" panose="020F0502020204030204" pitchFamily="34" charset="0"/>
                <a:cs typeface="Segoe UI" panose="020B0502040204020203" pitchFamily="34" charset="0"/>
              </a:rPr>
              <a:t>Joe Biden should be impeached but not removed from office, OR</a:t>
            </a:r>
            <a:br>
              <a:rPr lang="en-US" sz="1400">
                <a:effectLst/>
                <a:latin typeface="Segoe UI" panose="020B0502040204020203" pitchFamily="34" charset="0"/>
                <a:ea typeface="Calibri" panose="020F0502020204030204" pitchFamily="34" charset="0"/>
                <a:cs typeface="Segoe UI" panose="020B0502040204020203" pitchFamily="34" charset="0"/>
              </a:rPr>
            </a:br>
            <a:r>
              <a:rPr lang="en-US" sz="1400">
                <a:effectLst/>
                <a:latin typeface="Segoe UI" panose="020B0502040204020203" pitchFamily="34" charset="0"/>
                <a:ea typeface="Calibri" panose="020F0502020204030204" pitchFamily="34" charset="0"/>
                <a:cs typeface="Segoe UI" panose="020B0502040204020203" pitchFamily="34" charset="0"/>
              </a:rPr>
              <a:t>With an election coming up in November of 2024, we should let the voters decide whether to remove Joe Biden from office.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62863141"/>
              </p:ext>
            </p:extLst>
          </p:nvPr>
        </p:nvGraphicFramePr>
        <p:xfrm>
          <a:off x="1143000" y="1371600"/>
          <a:ext cx="9905999" cy="4838682"/>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Box 3">
            <a:extLst>
              <a:ext uri="{FF2B5EF4-FFF2-40B4-BE49-F238E27FC236}">
                <a16:creationId xmlns:a16="http://schemas.microsoft.com/office/drawing/2014/main" id="{B0172AE5-7287-49CB-9B2C-A492D4CDADC2}"/>
              </a:ext>
            </a:extLst>
          </p:cNvPr>
          <p:cNvSpPr txBox="1">
            <a:spLocks noChangeArrowheads="1"/>
          </p:cNvSpPr>
          <p:nvPr/>
        </p:nvSpPr>
        <p:spPr bwMode="auto">
          <a:xfrm>
            <a:off x="11506873" y="6446898"/>
            <a:ext cx="488230" cy="25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560" tIns="44280" rIns="88560" bIns="44280">
            <a:spAutoFit/>
          </a:bodyPr>
          <a:lstStyle>
            <a:lvl1pPr defTabSz="885825">
              <a:defRPr>
                <a:solidFill>
                  <a:schemeClr val="tx1"/>
                </a:solidFill>
                <a:latin typeface="Arial" charset="0"/>
              </a:defRPr>
            </a:lvl1pPr>
            <a:lvl2pPr marL="442913" defTabSz="885825">
              <a:defRPr>
                <a:solidFill>
                  <a:schemeClr val="tx1"/>
                </a:solidFill>
                <a:latin typeface="Arial" charset="0"/>
              </a:defRPr>
            </a:lvl2pPr>
            <a:lvl3pPr marL="885825" defTabSz="885825">
              <a:defRPr>
                <a:solidFill>
                  <a:schemeClr val="tx1"/>
                </a:solidFill>
                <a:latin typeface="Arial" charset="0"/>
              </a:defRPr>
            </a:lvl3pPr>
            <a:lvl4pPr marL="1328738" defTabSz="885825">
              <a:defRPr>
                <a:solidFill>
                  <a:schemeClr val="tx1"/>
                </a:solidFill>
                <a:latin typeface="Arial" charset="0"/>
              </a:defRPr>
            </a:lvl4pPr>
            <a:lvl5pPr marL="1771650" defTabSz="885825">
              <a:defRPr>
                <a:solidFill>
                  <a:schemeClr val="tx1"/>
                </a:solidFill>
                <a:latin typeface="Arial" charset="0"/>
              </a:defRPr>
            </a:lvl5pPr>
            <a:lvl6pPr marL="2228850" defTabSz="885825" fontAlgn="base">
              <a:spcBef>
                <a:spcPct val="0"/>
              </a:spcBef>
              <a:spcAft>
                <a:spcPct val="0"/>
              </a:spcAft>
              <a:defRPr>
                <a:solidFill>
                  <a:schemeClr val="tx1"/>
                </a:solidFill>
                <a:latin typeface="Arial" charset="0"/>
              </a:defRPr>
            </a:lvl6pPr>
            <a:lvl7pPr marL="2686050" defTabSz="885825" fontAlgn="base">
              <a:spcBef>
                <a:spcPct val="0"/>
              </a:spcBef>
              <a:spcAft>
                <a:spcPct val="0"/>
              </a:spcAft>
              <a:defRPr>
                <a:solidFill>
                  <a:schemeClr val="tx1"/>
                </a:solidFill>
                <a:latin typeface="Arial" charset="0"/>
              </a:defRPr>
            </a:lvl7pPr>
            <a:lvl8pPr marL="3143250" defTabSz="885825" fontAlgn="base">
              <a:spcBef>
                <a:spcPct val="0"/>
              </a:spcBef>
              <a:spcAft>
                <a:spcPct val="0"/>
              </a:spcAft>
              <a:defRPr>
                <a:solidFill>
                  <a:schemeClr val="tx1"/>
                </a:solidFill>
                <a:latin typeface="Arial" charset="0"/>
              </a:defRPr>
            </a:lvl8pPr>
            <a:lvl9pPr marL="3600450" defTabSz="885825" fontAlgn="base">
              <a:spcBef>
                <a:spcPct val="0"/>
              </a:spcBef>
              <a:spcAft>
                <a:spcPct val="0"/>
              </a:spcAft>
              <a:defRPr>
                <a:solidFill>
                  <a:schemeClr val="tx1"/>
                </a:solidFill>
                <a:latin typeface="Arial" charset="0"/>
              </a:defRPr>
            </a:lvl9pPr>
          </a:lstStyle>
          <a:p>
            <a:pPr algn="r" eaLnBrk="0" hangingPunct="0"/>
            <a:r>
              <a:rPr lang="en-US" sz="1100" b="1">
                <a:solidFill>
                  <a:schemeClr val="bg1"/>
                </a:solidFill>
                <a:latin typeface="Segoe UI" panose="020B0502040204020203" pitchFamily="34" charset="0"/>
                <a:cs typeface="Segoe UI" panose="020B0502040204020203" pitchFamily="34" charset="0"/>
              </a:rPr>
              <a:t>Q 33</a:t>
            </a:r>
          </a:p>
        </p:txBody>
      </p:sp>
    </p:spTree>
    <p:extLst>
      <p:ext uri="{BB962C8B-B14F-4D97-AF65-F5344CB8AC3E}">
        <p14:creationId xmlns:p14="http://schemas.microsoft.com/office/powerpoint/2010/main" val="3510706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35020425"/>
              </p:ext>
            </p:extLst>
          </p:nvPr>
        </p:nvGraphicFramePr>
        <p:xfrm>
          <a:off x="381001" y="1280228"/>
          <a:ext cx="108204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1">
            <a:extLst>
              <a:ext uri="{FF2B5EF4-FFF2-40B4-BE49-F238E27FC236}">
                <a16:creationId xmlns:a16="http://schemas.microsoft.com/office/drawing/2014/main" id="{5AB44522-040E-491C-811E-B15E4519C1AE}"/>
              </a:ext>
            </a:extLst>
          </p:cNvPr>
          <p:cNvSpPr>
            <a:spLocks noGrp="1"/>
          </p:cNvSpPr>
          <p:nvPr>
            <p:ph type="title"/>
          </p:nvPr>
        </p:nvSpPr>
        <p:spPr>
          <a:xfrm>
            <a:off x="1280383" y="144349"/>
            <a:ext cx="8914410" cy="1209436"/>
          </a:xfrm>
        </p:spPr>
        <p:txBody>
          <a:bodyPr>
            <a:noAutofit/>
          </a:bodyPr>
          <a:lstStyle/>
          <a:p>
            <a:pPr marL="0" marR="0">
              <a:spcBef>
                <a:spcPts val="0"/>
              </a:spcBef>
              <a:spcAft>
                <a:spcPts val="0"/>
              </a:spcAft>
            </a:pPr>
            <a:r>
              <a:rPr lang="en-US" sz="2000">
                <a:effectLst/>
                <a:latin typeface="Segoe UI" panose="020B0502040204020203" pitchFamily="34" charset="0"/>
                <a:ea typeface="Times New Roman" panose="02020603050405020304" pitchFamily="18" charset="0"/>
                <a:cs typeface="Segoe UI" panose="020B0502040204020203" pitchFamily="34" charset="0"/>
              </a:rPr>
              <a:t>NAME IDs</a:t>
            </a:r>
          </a:p>
        </p:txBody>
      </p:sp>
      <p:sp>
        <p:nvSpPr>
          <p:cNvPr id="5" name="Text Box 3">
            <a:extLst>
              <a:ext uri="{FF2B5EF4-FFF2-40B4-BE49-F238E27FC236}">
                <a16:creationId xmlns:a16="http://schemas.microsoft.com/office/drawing/2014/main" id="{EC06604B-8537-4CD2-B964-4F6216AC8F59}"/>
              </a:ext>
            </a:extLst>
          </p:cNvPr>
          <p:cNvSpPr txBox="1">
            <a:spLocks noChangeArrowheads="1"/>
          </p:cNvSpPr>
          <p:nvPr/>
        </p:nvSpPr>
        <p:spPr bwMode="auto">
          <a:xfrm>
            <a:off x="11367412" y="6446898"/>
            <a:ext cx="627691" cy="25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560" tIns="44280" rIns="88560" bIns="44280">
            <a:spAutoFit/>
          </a:bodyPr>
          <a:lstStyle>
            <a:lvl1pPr defTabSz="885825">
              <a:defRPr>
                <a:solidFill>
                  <a:schemeClr val="tx1"/>
                </a:solidFill>
                <a:latin typeface="Arial" charset="0"/>
              </a:defRPr>
            </a:lvl1pPr>
            <a:lvl2pPr marL="442913" defTabSz="885825">
              <a:defRPr>
                <a:solidFill>
                  <a:schemeClr val="tx1"/>
                </a:solidFill>
                <a:latin typeface="Arial" charset="0"/>
              </a:defRPr>
            </a:lvl2pPr>
            <a:lvl3pPr marL="885825" defTabSz="885825">
              <a:defRPr>
                <a:solidFill>
                  <a:schemeClr val="tx1"/>
                </a:solidFill>
                <a:latin typeface="Arial" charset="0"/>
              </a:defRPr>
            </a:lvl3pPr>
            <a:lvl4pPr marL="1328738" defTabSz="885825">
              <a:defRPr>
                <a:solidFill>
                  <a:schemeClr val="tx1"/>
                </a:solidFill>
                <a:latin typeface="Arial" charset="0"/>
              </a:defRPr>
            </a:lvl4pPr>
            <a:lvl5pPr marL="1771650" defTabSz="885825">
              <a:defRPr>
                <a:solidFill>
                  <a:schemeClr val="tx1"/>
                </a:solidFill>
                <a:latin typeface="Arial" charset="0"/>
              </a:defRPr>
            </a:lvl5pPr>
            <a:lvl6pPr marL="2228850" defTabSz="885825" fontAlgn="base">
              <a:spcBef>
                <a:spcPct val="0"/>
              </a:spcBef>
              <a:spcAft>
                <a:spcPct val="0"/>
              </a:spcAft>
              <a:defRPr>
                <a:solidFill>
                  <a:schemeClr val="tx1"/>
                </a:solidFill>
                <a:latin typeface="Arial" charset="0"/>
              </a:defRPr>
            </a:lvl6pPr>
            <a:lvl7pPr marL="2686050" defTabSz="885825" fontAlgn="base">
              <a:spcBef>
                <a:spcPct val="0"/>
              </a:spcBef>
              <a:spcAft>
                <a:spcPct val="0"/>
              </a:spcAft>
              <a:defRPr>
                <a:solidFill>
                  <a:schemeClr val="tx1"/>
                </a:solidFill>
                <a:latin typeface="Arial" charset="0"/>
              </a:defRPr>
            </a:lvl7pPr>
            <a:lvl8pPr marL="3143250" defTabSz="885825" fontAlgn="base">
              <a:spcBef>
                <a:spcPct val="0"/>
              </a:spcBef>
              <a:spcAft>
                <a:spcPct val="0"/>
              </a:spcAft>
              <a:defRPr>
                <a:solidFill>
                  <a:schemeClr val="tx1"/>
                </a:solidFill>
                <a:latin typeface="Arial" charset="0"/>
              </a:defRPr>
            </a:lvl8pPr>
            <a:lvl9pPr marL="3600450" defTabSz="885825" fontAlgn="base">
              <a:spcBef>
                <a:spcPct val="0"/>
              </a:spcBef>
              <a:spcAft>
                <a:spcPct val="0"/>
              </a:spcAft>
              <a:defRPr>
                <a:solidFill>
                  <a:schemeClr val="tx1"/>
                </a:solidFill>
                <a:latin typeface="Arial" charset="0"/>
              </a:defRPr>
            </a:lvl9pPr>
          </a:lstStyle>
          <a:p>
            <a:pPr algn="r" eaLnBrk="0" hangingPunct="0"/>
            <a:r>
              <a:rPr lang="en-US" sz="1100" b="1">
                <a:solidFill>
                  <a:schemeClr val="bg1"/>
                </a:solidFill>
                <a:latin typeface="Segoe UI" panose="020B0502040204020203" pitchFamily="34" charset="0"/>
                <a:cs typeface="Segoe UI" panose="020B0502040204020203" pitchFamily="34" charset="0"/>
              </a:rPr>
              <a:t>Q 7-10</a:t>
            </a:r>
          </a:p>
        </p:txBody>
      </p:sp>
    </p:spTree>
    <p:extLst>
      <p:ext uri="{BB962C8B-B14F-4D97-AF65-F5344CB8AC3E}">
        <p14:creationId xmlns:p14="http://schemas.microsoft.com/office/powerpoint/2010/main" val="2817840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0309"/>
            <a:ext cx="11277600" cy="990600"/>
          </a:xfrm>
        </p:spPr>
        <p:txBody>
          <a:bodyPr>
            <a:noAutofit/>
          </a:bodyPr>
          <a:lstStyle/>
          <a:p>
            <a:pPr marL="0" marR="0">
              <a:spcBef>
                <a:spcPts val="0"/>
              </a:spcBef>
              <a:spcAft>
                <a:spcPts val="0"/>
              </a:spcAft>
            </a:pPr>
            <a:r>
              <a:rPr lang="en-US" sz="1800">
                <a:effectLst/>
                <a:latin typeface="Segoe UI" panose="020B0502040204020203" pitchFamily="34" charset="0"/>
                <a:ea typeface="Calibri" panose="020F0502020204030204" pitchFamily="34" charset="0"/>
                <a:cs typeface="Segoe UI" panose="020B0502040204020203" pitchFamily="34" charset="0"/>
              </a:rPr>
              <a:t>Now, thinking about the election for Congress –</a:t>
            </a:r>
            <a:br>
              <a:rPr lang="en-US" sz="1800">
                <a:effectLst/>
                <a:latin typeface="Segoe UI" panose="020B0502040204020203" pitchFamily="34" charset="0"/>
                <a:ea typeface="Calibri" panose="020F0502020204030204" pitchFamily="34" charset="0"/>
                <a:cs typeface="Segoe UI" panose="020B0502040204020203" pitchFamily="34" charset="0"/>
              </a:rPr>
            </a:br>
            <a:r>
              <a:rPr lang="en-US" sz="1800">
                <a:effectLst/>
                <a:latin typeface="Segoe UI" panose="020B0502040204020203" pitchFamily="34" charset="0"/>
                <a:ea typeface="Calibri" panose="020F0502020204030204" pitchFamily="34" charset="0"/>
                <a:cs typeface="Segoe UI" panose="020B0502040204020203" pitchFamily="34" charset="0"/>
              </a:rPr>
              <a:t>If Donald Trump becomes the Republican nominee for President, would you be more likely or less likely to vote for any Republican candidate running for office?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41683570"/>
              </p:ext>
            </p:extLst>
          </p:nvPr>
        </p:nvGraphicFramePr>
        <p:xfrm>
          <a:off x="1143000" y="1260909"/>
          <a:ext cx="9905999" cy="494937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Box 3">
            <a:extLst>
              <a:ext uri="{FF2B5EF4-FFF2-40B4-BE49-F238E27FC236}">
                <a16:creationId xmlns:a16="http://schemas.microsoft.com/office/drawing/2014/main" id="{B0172AE5-7287-49CB-9B2C-A492D4CDADC2}"/>
              </a:ext>
            </a:extLst>
          </p:cNvPr>
          <p:cNvSpPr txBox="1">
            <a:spLocks noChangeArrowheads="1"/>
          </p:cNvSpPr>
          <p:nvPr/>
        </p:nvSpPr>
        <p:spPr bwMode="auto">
          <a:xfrm>
            <a:off x="11506873" y="6446898"/>
            <a:ext cx="488230" cy="25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560" tIns="44280" rIns="88560" bIns="44280">
            <a:spAutoFit/>
          </a:bodyPr>
          <a:lstStyle>
            <a:lvl1pPr defTabSz="885825">
              <a:defRPr>
                <a:solidFill>
                  <a:schemeClr val="tx1"/>
                </a:solidFill>
                <a:latin typeface="Arial" charset="0"/>
              </a:defRPr>
            </a:lvl1pPr>
            <a:lvl2pPr marL="442913" defTabSz="885825">
              <a:defRPr>
                <a:solidFill>
                  <a:schemeClr val="tx1"/>
                </a:solidFill>
                <a:latin typeface="Arial" charset="0"/>
              </a:defRPr>
            </a:lvl2pPr>
            <a:lvl3pPr marL="885825" defTabSz="885825">
              <a:defRPr>
                <a:solidFill>
                  <a:schemeClr val="tx1"/>
                </a:solidFill>
                <a:latin typeface="Arial" charset="0"/>
              </a:defRPr>
            </a:lvl3pPr>
            <a:lvl4pPr marL="1328738" defTabSz="885825">
              <a:defRPr>
                <a:solidFill>
                  <a:schemeClr val="tx1"/>
                </a:solidFill>
                <a:latin typeface="Arial" charset="0"/>
              </a:defRPr>
            </a:lvl4pPr>
            <a:lvl5pPr marL="1771650" defTabSz="885825">
              <a:defRPr>
                <a:solidFill>
                  <a:schemeClr val="tx1"/>
                </a:solidFill>
                <a:latin typeface="Arial" charset="0"/>
              </a:defRPr>
            </a:lvl5pPr>
            <a:lvl6pPr marL="2228850" defTabSz="885825" fontAlgn="base">
              <a:spcBef>
                <a:spcPct val="0"/>
              </a:spcBef>
              <a:spcAft>
                <a:spcPct val="0"/>
              </a:spcAft>
              <a:defRPr>
                <a:solidFill>
                  <a:schemeClr val="tx1"/>
                </a:solidFill>
                <a:latin typeface="Arial" charset="0"/>
              </a:defRPr>
            </a:lvl6pPr>
            <a:lvl7pPr marL="2686050" defTabSz="885825" fontAlgn="base">
              <a:spcBef>
                <a:spcPct val="0"/>
              </a:spcBef>
              <a:spcAft>
                <a:spcPct val="0"/>
              </a:spcAft>
              <a:defRPr>
                <a:solidFill>
                  <a:schemeClr val="tx1"/>
                </a:solidFill>
                <a:latin typeface="Arial" charset="0"/>
              </a:defRPr>
            </a:lvl7pPr>
            <a:lvl8pPr marL="3143250" defTabSz="885825" fontAlgn="base">
              <a:spcBef>
                <a:spcPct val="0"/>
              </a:spcBef>
              <a:spcAft>
                <a:spcPct val="0"/>
              </a:spcAft>
              <a:defRPr>
                <a:solidFill>
                  <a:schemeClr val="tx1"/>
                </a:solidFill>
                <a:latin typeface="Arial" charset="0"/>
              </a:defRPr>
            </a:lvl8pPr>
            <a:lvl9pPr marL="3600450" defTabSz="885825" fontAlgn="base">
              <a:spcBef>
                <a:spcPct val="0"/>
              </a:spcBef>
              <a:spcAft>
                <a:spcPct val="0"/>
              </a:spcAft>
              <a:defRPr>
                <a:solidFill>
                  <a:schemeClr val="tx1"/>
                </a:solidFill>
                <a:latin typeface="Arial" charset="0"/>
              </a:defRPr>
            </a:lvl9pPr>
          </a:lstStyle>
          <a:p>
            <a:pPr algn="r" eaLnBrk="0" hangingPunct="0"/>
            <a:r>
              <a:rPr lang="en-US" sz="1100" b="1">
                <a:solidFill>
                  <a:schemeClr val="bg1"/>
                </a:solidFill>
                <a:latin typeface="Segoe UI" panose="020B0502040204020203" pitchFamily="34" charset="0"/>
                <a:cs typeface="Segoe UI" panose="020B0502040204020203" pitchFamily="34" charset="0"/>
              </a:rPr>
              <a:t>Q 32</a:t>
            </a:r>
          </a:p>
        </p:txBody>
      </p:sp>
    </p:spTree>
    <p:extLst>
      <p:ext uri="{BB962C8B-B14F-4D97-AF65-F5344CB8AC3E}">
        <p14:creationId xmlns:p14="http://schemas.microsoft.com/office/powerpoint/2010/main" val="824661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5724" y="228600"/>
            <a:ext cx="10608816" cy="1600200"/>
          </a:xfrm>
        </p:spPr>
        <p:txBody>
          <a:bodyPr>
            <a:normAutofit/>
          </a:bodyPr>
          <a:lstStyle/>
          <a:p>
            <a:r>
              <a:rPr lang="en-US" sz="1800">
                <a:effectLst/>
                <a:latin typeface="Segoe UI" panose="020B0502040204020203" pitchFamily="34" charset="0"/>
                <a:ea typeface="Calibri" panose="020F0502020204030204" pitchFamily="34" charset="0"/>
                <a:cs typeface="Segoe UI" panose="020B0502040204020203" pitchFamily="34" charset="0"/>
              </a:rPr>
              <a:t>If the election for President were held today and you had to make a choice, </a:t>
            </a:r>
            <a:br>
              <a:rPr lang="en-US" sz="1800">
                <a:effectLst/>
                <a:latin typeface="Segoe UI" panose="020B0502040204020203" pitchFamily="34" charset="0"/>
                <a:ea typeface="Calibri" panose="020F0502020204030204" pitchFamily="34" charset="0"/>
                <a:cs typeface="Segoe UI" panose="020B0502040204020203" pitchFamily="34" charset="0"/>
              </a:rPr>
            </a:br>
            <a:r>
              <a:rPr lang="en-US" sz="1800">
                <a:effectLst/>
                <a:latin typeface="Segoe UI" panose="020B0502040204020203" pitchFamily="34" charset="0"/>
                <a:ea typeface="Calibri" panose="020F0502020204030204" pitchFamily="34" charset="0"/>
                <a:cs typeface="Segoe UI" panose="020B0502040204020203" pitchFamily="34" charset="0"/>
              </a:rPr>
              <a:t>for whom would you vote </a:t>
            </a:r>
            <a:br>
              <a:rPr lang="en-US" sz="1800">
                <a:effectLst/>
                <a:latin typeface="Segoe UI" panose="020B0502040204020203" pitchFamily="34" charset="0"/>
                <a:ea typeface="Calibri" panose="020F0502020204030204" pitchFamily="34" charset="0"/>
                <a:cs typeface="Segoe UI" panose="020B0502040204020203" pitchFamily="34" charset="0"/>
              </a:rPr>
            </a:br>
            <a:r>
              <a:rPr lang="en-US" sz="1800">
                <a:effectLst/>
                <a:latin typeface="Segoe UI" panose="020B0502040204020203" pitchFamily="34" charset="0"/>
                <a:ea typeface="Calibri" panose="020F0502020204030204" pitchFamily="34" charset="0"/>
                <a:cs typeface="Segoe UI" panose="020B0502040204020203" pitchFamily="34" charset="0"/>
              </a:rPr>
              <a:t>Donald Trump the Republican, </a:t>
            </a:r>
            <a:r>
              <a:rPr lang="en-US" sz="1800" i="1">
                <a:effectLst/>
                <a:latin typeface="Segoe UI" panose="020B0502040204020203" pitchFamily="34" charset="0"/>
                <a:ea typeface="Calibri" panose="020F0502020204030204" pitchFamily="34" charset="0"/>
                <a:cs typeface="Segoe UI" panose="020B0502040204020203" pitchFamily="34" charset="0"/>
              </a:rPr>
              <a:t>OR</a:t>
            </a:r>
            <a:r>
              <a:rPr lang="en-US" sz="1800">
                <a:effectLst/>
                <a:latin typeface="Segoe UI" panose="020B0502040204020203" pitchFamily="34" charset="0"/>
                <a:ea typeface="Calibri" panose="020F0502020204030204" pitchFamily="34" charset="0"/>
                <a:cs typeface="Segoe UI" panose="020B0502040204020203" pitchFamily="34" charset="0"/>
              </a:rPr>
              <a:t> Joe Biden the Democrat?</a:t>
            </a:r>
            <a:endParaRPr lang="en-US" sz="1800" b="1">
              <a:latin typeface="Segoe UI" panose="020B0502040204020203" pitchFamily="34" charset="0"/>
              <a:cs typeface="Segoe UI" panose="020B0502040204020203"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82934431"/>
              </p:ext>
            </p:extLst>
          </p:nvPr>
        </p:nvGraphicFramePr>
        <p:xfrm>
          <a:off x="1445823" y="1719723"/>
          <a:ext cx="9278968" cy="476493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Box 3">
            <a:extLst>
              <a:ext uri="{FF2B5EF4-FFF2-40B4-BE49-F238E27FC236}">
                <a16:creationId xmlns:a16="http://schemas.microsoft.com/office/drawing/2014/main" id="{BD05E59B-9A8A-4B98-BC58-6E4BD9DDD7A1}"/>
              </a:ext>
            </a:extLst>
          </p:cNvPr>
          <p:cNvSpPr txBox="1">
            <a:spLocks noChangeArrowheads="1"/>
          </p:cNvSpPr>
          <p:nvPr/>
        </p:nvSpPr>
        <p:spPr bwMode="auto">
          <a:xfrm>
            <a:off x="11588627" y="6446898"/>
            <a:ext cx="406476" cy="25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560" tIns="44280" rIns="88560" bIns="44280">
            <a:spAutoFit/>
          </a:bodyPr>
          <a:lstStyle>
            <a:lvl1pPr defTabSz="885825">
              <a:defRPr>
                <a:solidFill>
                  <a:schemeClr val="tx1"/>
                </a:solidFill>
                <a:latin typeface="Arial" charset="0"/>
              </a:defRPr>
            </a:lvl1pPr>
            <a:lvl2pPr marL="442913" defTabSz="885825">
              <a:defRPr>
                <a:solidFill>
                  <a:schemeClr val="tx1"/>
                </a:solidFill>
                <a:latin typeface="Arial" charset="0"/>
              </a:defRPr>
            </a:lvl2pPr>
            <a:lvl3pPr marL="885825" defTabSz="885825">
              <a:defRPr>
                <a:solidFill>
                  <a:schemeClr val="tx1"/>
                </a:solidFill>
                <a:latin typeface="Arial" charset="0"/>
              </a:defRPr>
            </a:lvl3pPr>
            <a:lvl4pPr marL="1328738" defTabSz="885825">
              <a:defRPr>
                <a:solidFill>
                  <a:schemeClr val="tx1"/>
                </a:solidFill>
                <a:latin typeface="Arial" charset="0"/>
              </a:defRPr>
            </a:lvl4pPr>
            <a:lvl5pPr marL="1771650" defTabSz="885825">
              <a:defRPr>
                <a:solidFill>
                  <a:schemeClr val="tx1"/>
                </a:solidFill>
                <a:latin typeface="Arial" charset="0"/>
              </a:defRPr>
            </a:lvl5pPr>
            <a:lvl6pPr marL="2228850" defTabSz="885825" fontAlgn="base">
              <a:spcBef>
                <a:spcPct val="0"/>
              </a:spcBef>
              <a:spcAft>
                <a:spcPct val="0"/>
              </a:spcAft>
              <a:defRPr>
                <a:solidFill>
                  <a:schemeClr val="tx1"/>
                </a:solidFill>
                <a:latin typeface="Arial" charset="0"/>
              </a:defRPr>
            </a:lvl6pPr>
            <a:lvl7pPr marL="2686050" defTabSz="885825" fontAlgn="base">
              <a:spcBef>
                <a:spcPct val="0"/>
              </a:spcBef>
              <a:spcAft>
                <a:spcPct val="0"/>
              </a:spcAft>
              <a:defRPr>
                <a:solidFill>
                  <a:schemeClr val="tx1"/>
                </a:solidFill>
                <a:latin typeface="Arial" charset="0"/>
              </a:defRPr>
            </a:lvl7pPr>
            <a:lvl8pPr marL="3143250" defTabSz="885825" fontAlgn="base">
              <a:spcBef>
                <a:spcPct val="0"/>
              </a:spcBef>
              <a:spcAft>
                <a:spcPct val="0"/>
              </a:spcAft>
              <a:defRPr>
                <a:solidFill>
                  <a:schemeClr val="tx1"/>
                </a:solidFill>
                <a:latin typeface="Arial" charset="0"/>
              </a:defRPr>
            </a:lvl8pPr>
            <a:lvl9pPr marL="3600450" defTabSz="885825" fontAlgn="base">
              <a:spcBef>
                <a:spcPct val="0"/>
              </a:spcBef>
              <a:spcAft>
                <a:spcPct val="0"/>
              </a:spcAft>
              <a:defRPr>
                <a:solidFill>
                  <a:schemeClr val="tx1"/>
                </a:solidFill>
                <a:latin typeface="Arial" charset="0"/>
              </a:defRPr>
            </a:lvl9pPr>
          </a:lstStyle>
          <a:p>
            <a:pPr marL="0" marR="0" lvl="0" indent="0" algn="r" defTabSz="885825" rtl="0" eaLnBrk="0" fontAlgn="auto" latinLnBrk="0" hangingPunct="0">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FFFFFF"/>
                </a:solidFill>
                <a:effectLst/>
                <a:uLnTx/>
                <a:uFillTx/>
                <a:latin typeface="Segoe UI" panose="020B0502040204020203" pitchFamily="34" charset="0"/>
                <a:ea typeface="+mn-ea"/>
                <a:cs typeface="Segoe UI" panose="020B0502040204020203" pitchFamily="34" charset="0"/>
              </a:rPr>
              <a:t>Q 5</a:t>
            </a:r>
          </a:p>
        </p:txBody>
      </p:sp>
    </p:spTree>
    <p:extLst>
      <p:ext uri="{BB962C8B-B14F-4D97-AF65-F5344CB8AC3E}">
        <p14:creationId xmlns:p14="http://schemas.microsoft.com/office/powerpoint/2010/main" val="2115485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28" y="304801"/>
            <a:ext cx="11810376" cy="1143000"/>
          </a:xfrm>
        </p:spPr>
        <p:txBody>
          <a:bodyPr>
            <a:noAutofit/>
          </a:bodyPr>
          <a:lstStyle/>
          <a:p>
            <a:r>
              <a:rPr lang="en-US" sz="1800">
                <a:effectLst/>
                <a:latin typeface="Segoe UI" panose="020B0502040204020203" pitchFamily="34" charset="0"/>
                <a:ea typeface="Calibri" panose="020F0502020204030204" pitchFamily="34" charset="0"/>
                <a:cs typeface="Segoe UI" panose="020B0502040204020203" pitchFamily="34" charset="0"/>
              </a:rPr>
              <a:t>Now I would like to read you a list of issues that some people from this part of the country have said are important for Congress to focus on.</a:t>
            </a:r>
            <a:br>
              <a:rPr lang="en-US" sz="1800">
                <a:effectLst/>
                <a:latin typeface="Segoe UI" panose="020B0502040204020203" pitchFamily="34" charset="0"/>
                <a:ea typeface="Calibri" panose="020F0502020204030204" pitchFamily="34" charset="0"/>
                <a:cs typeface="Segoe UI" panose="020B0502040204020203" pitchFamily="34" charset="0"/>
              </a:rPr>
            </a:br>
            <a:r>
              <a:rPr lang="en-US" sz="1800">
                <a:effectLst/>
                <a:latin typeface="Segoe UI" panose="020B0502040204020203" pitchFamily="34" charset="0"/>
                <a:ea typeface="Calibri" panose="020F0502020204030204" pitchFamily="34" charset="0"/>
                <a:cs typeface="Segoe UI" panose="020B0502040204020203" pitchFamily="34" charset="0"/>
              </a:rPr>
              <a:t>Please listen as I read the list and tell me which one issue you think is most important.</a:t>
            </a:r>
            <a:br>
              <a:rPr lang="en-US" sz="1800">
                <a:effectLst/>
                <a:latin typeface="Segoe UI" panose="020B0502040204020203" pitchFamily="34" charset="0"/>
                <a:ea typeface="Calibri" panose="020F0502020204030204" pitchFamily="34" charset="0"/>
                <a:cs typeface="Segoe UI" panose="020B0502040204020203" pitchFamily="34" charset="0"/>
              </a:rPr>
            </a:br>
            <a:r>
              <a:rPr lang="en-US" sz="1400" b="1" i="1">
                <a:latin typeface="Segoe UI" panose="020B0502040204020203" pitchFamily="34" charset="0"/>
                <a:cs typeface="Segoe UI" panose="020B0502040204020203" pitchFamily="34" charset="0"/>
              </a:rPr>
              <a:t>(Nex</a:t>
            </a:r>
            <a:r>
              <a:rPr lang="en-US" sz="1400" i="1">
                <a:latin typeface="Segoe UI" panose="020B0502040204020203" pitchFamily="34" charset="0"/>
                <a:cs typeface="Segoe UI" panose="020B0502040204020203" pitchFamily="34" charset="0"/>
              </a:rPr>
              <a:t>t most important asked if choice made in Q3, N=881, 88.1% of sample)</a:t>
            </a:r>
            <a:endParaRPr lang="en-US" sz="1800" b="1" i="1">
              <a:latin typeface="Segoe UI" panose="020B0502040204020203" pitchFamily="34" charset="0"/>
              <a:cs typeface="Segoe UI" panose="020B0502040204020203" pitchFamily="34" charset="0"/>
            </a:endParaRPr>
          </a:p>
        </p:txBody>
      </p:sp>
      <p:graphicFrame>
        <p:nvGraphicFramePr>
          <p:cNvPr id="8" name="Content Placeholder 3">
            <a:extLst>
              <a:ext uri="{FF2B5EF4-FFF2-40B4-BE49-F238E27FC236}">
                <a16:creationId xmlns:a16="http://schemas.microsoft.com/office/drawing/2014/main" id="{5302A561-F21E-4F8A-B3A3-EDE902081084}"/>
              </a:ext>
            </a:extLst>
          </p:cNvPr>
          <p:cNvGraphicFramePr>
            <a:graphicFrameLocks noGrp="1"/>
          </p:cNvGraphicFramePr>
          <p:nvPr>
            <p:ph idx="1"/>
            <p:extLst>
              <p:ext uri="{D42A27DB-BD31-4B8C-83A1-F6EECF244321}">
                <p14:modId xmlns:p14="http://schemas.microsoft.com/office/powerpoint/2010/main" val="728756610"/>
              </p:ext>
            </p:extLst>
          </p:nvPr>
        </p:nvGraphicFramePr>
        <p:xfrm>
          <a:off x="1046375" y="1429631"/>
          <a:ext cx="10067827" cy="49260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Box 3">
            <a:extLst>
              <a:ext uri="{FF2B5EF4-FFF2-40B4-BE49-F238E27FC236}">
                <a16:creationId xmlns:a16="http://schemas.microsoft.com/office/drawing/2014/main" id="{84187627-9089-4A61-A2EA-0E294909EBCF}"/>
              </a:ext>
            </a:extLst>
          </p:cNvPr>
          <p:cNvSpPr txBox="1">
            <a:spLocks noChangeArrowheads="1"/>
          </p:cNvSpPr>
          <p:nvPr/>
        </p:nvSpPr>
        <p:spPr bwMode="auto">
          <a:xfrm>
            <a:off x="11449165" y="6446898"/>
            <a:ext cx="545938" cy="25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560" tIns="44280" rIns="88560" bIns="44280">
            <a:spAutoFit/>
          </a:bodyPr>
          <a:lstStyle>
            <a:lvl1pPr defTabSz="885825">
              <a:defRPr>
                <a:solidFill>
                  <a:schemeClr val="tx1"/>
                </a:solidFill>
                <a:latin typeface="Arial" charset="0"/>
              </a:defRPr>
            </a:lvl1pPr>
            <a:lvl2pPr marL="442913" defTabSz="885825">
              <a:defRPr>
                <a:solidFill>
                  <a:schemeClr val="tx1"/>
                </a:solidFill>
                <a:latin typeface="Arial" charset="0"/>
              </a:defRPr>
            </a:lvl2pPr>
            <a:lvl3pPr marL="885825" defTabSz="885825">
              <a:defRPr>
                <a:solidFill>
                  <a:schemeClr val="tx1"/>
                </a:solidFill>
                <a:latin typeface="Arial" charset="0"/>
              </a:defRPr>
            </a:lvl3pPr>
            <a:lvl4pPr marL="1328738" defTabSz="885825">
              <a:defRPr>
                <a:solidFill>
                  <a:schemeClr val="tx1"/>
                </a:solidFill>
                <a:latin typeface="Arial" charset="0"/>
              </a:defRPr>
            </a:lvl4pPr>
            <a:lvl5pPr marL="1771650" defTabSz="885825">
              <a:defRPr>
                <a:solidFill>
                  <a:schemeClr val="tx1"/>
                </a:solidFill>
                <a:latin typeface="Arial" charset="0"/>
              </a:defRPr>
            </a:lvl5pPr>
            <a:lvl6pPr marL="2228850" defTabSz="885825" fontAlgn="base">
              <a:spcBef>
                <a:spcPct val="0"/>
              </a:spcBef>
              <a:spcAft>
                <a:spcPct val="0"/>
              </a:spcAft>
              <a:defRPr>
                <a:solidFill>
                  <a:schemeClr val="tx1"/>
                </a:solidFill>
                <a:latin typeface="Arial" charset="0"/>
              </a:defRPr>
            </a:lvl6pPr>
            <a:lvl7pPr marL="2686050" defTabSz="885825" fontAlgn="base">
              <a:spcBef>
                <a:spcPct val="0"/>
              </a:spcBef>
              <a:spcAft>
                <a:spcPct val="0"/>
              </a:spcAft>
              <a:defRPr>
                <a:solidFill>
                  <a:schemeClr val="tx1"/>
                </a:solidFill>
                <a:latin typeface="Arial" charset="0"/>
              </a:defRPr>
            </a:lvl7pPr>
            <a:lvl8pPr marL="3143250" defTabSz="885825" fontAlgn="base">
              <a:spcBef>
                <a:spcPct val="0"/>
              </a:spcBef>
              <a:spcAft>
                <a:spcPct val="0"/>
              </a:spcAft>
              <a:defRPr>
                <a:solidFill>
                  <a:schemeClr val="tx1"/>
                </a:solidFill>
                <a:latin typeface="Arial" charset="0"/>
              </a:defRPr>
            </a:lvl8pPr>
            <a:lvl9pPr marL="3600450" defTabSz="885825" fontAlgn="base">
              <a:spcBef>
                <a:spcPct val="0"/>
              </a:spcBef>
              <a:spcAft>
                <a:spcPct val="0"/>
              </a:spcAft>
              <a:defRPr>
                <a:solidFill>
                  <a:schemeClr val="tx1"/>
                </a:solidFill>
                <a:latin typeface="Arial" charset="0"/>
              </a:defRPr>
            </a:lvl9pPr>
          </a:lstStyle>
          <a:p>
            <a:pPr marL="0" marR="0" lvl="0" indent="0" algn="r" defTabSz="885825" rtl="0" eaLnBrk="0" fontAlgn="auto" latinLnBrk="0" hangingPunct="0">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FFFFFF"/>
                </a:solidFill>
                <a:effectLst/>
                <a:uLnTx/>
                <a:uFillTx/>
                <a:latin typeface="Segoe UI" panose="020B0502040204020203" pitchFamily="34" charset="0"/>
                <a:ea typeface="+mn-ea"/>
                <a:cs typeface="Segoe UI" panose="020B0502040204020203" pitchFamily="34" charset="0"/>
              </a:rPr>
              <a:t>Q 3-4</a:t>
            </a:r>
          </a:p>
        </p:txBody>
      </p:sp>
    </p:spTree>
    <p:extLst>
      <p:ext uri="{BB962C8B-B14F-4D97-AF65-F5344CB8AC3E}">
        <p14:creationId xmlns:p14="http://schemas.microsoft.com/office/powerpoint/2010/main" val="1458888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5724" y="228600"/>
            <a:ext cx="10608816" cy="1600200"/>
          </a:xfrm>
        </p:spPr>
        <p:txBody>
          <a:bodyPr>
            <a:normAutofit/>
          </a:bodyPr>
          <a:lstStyle/>
          <a:p>
            <a:r>
              <a:rPr lang="en-US" sz="1800">
                <a:effectLst/>
                <a:latin typeface="Segoe UI" panose="020B0502040204020203" pitchFamily="34" charset="0"/>
                <a:ea typeface="Calibri" panose="020F0502020204030204" pitchFamily="34" charset="0"/>
                <a:cs typeface="Segoe UI" panose="020B0502040204020203" pitchFamily="34" charset="0"/>
              </a:rPr>
              <a:t>If the election for Congress were being held today, and you had to make a choice, would you be voting for -- the Republican candidate or the Democrat candidate --in your district?</a:t>
            </a:r>
            <a:endParaRPr lang="en-US" sz="1800" b="1">
              <a:latin typeface="Segoe UI" panose="020B0502040204020203" pitchFamily="34" charset="0"/>
              <a:cs typeface="Segoe UI" panose="020B0502040204020203"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28132740"/>
              </p:ext>
            </p:extLst>
          </p:nvPr>
        </p:nvGraphicFramePr>
        <p:xfrm>
          <a:off x="1445823" y="1719723"/>
          <a:ext cx="9278968" cy="476493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Box 3">
            <a:extLst>
              <a:ext uri="{FF2B5EF4-FFF2-40B4-BE49-F238E27FC236}">
                <a16:creationId xmlns:a16="http://schemas.microsoft.com/office/drawing/2014/main" id="{BD05E59B-9A8A-4B98-BC58-6E4BD9DDD7A1}"/>
              </a:ext>
            </a:extLst>
          </p:cNvPr>
          <p:cNvSpPr txBox="1">
            <a:spLocks noChangeArrowheads="1"/>
          </p:cNvSpPr>
          <p:nvPr/>
        </p:nvSpPr>
        <p:spPr bwMode="auto">
          <a:xfrm>
            <a:off x="11588627" y="6446898"/>
            <a:ext cx="406476" cy="25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560" tIns="44280" rIns="88560" bIns="44280">
            <a:spAutoFit/>
          </a:bodyPr>
          <a:lstStyle>
            <a:lvl1pPr defTabSz="885825">
              <a:defRPr>
                <a:solidFill>
                  <a:schemeClr val="tx1"/>
                </a:solidFill>
                <a:latin typeface="Arial" charset="0"/>
              </a:defRPr>
            </a:lvl1pPr>
            <a:lvl2pPr marL="442913" defTabSz="885825">
              <a:defRPr>
                <a:solidFill>
                  <a:schemeClr val="tx1"/>
                </a:solidFill>
                <a:latin typeface="Arial" charset="0"/>
              </a:defRPr>
            </a:lvl2pPr>
            <a:lvl3pPr marL="885825" defTabSz="885825">
              <a:defRPr>
                <a:solidFill>
                  <a:schemeClr val="tx1"/>
                </a:solidFill>
                <a:latin typeface="Arial" charset="0"/>
              </a:defRPr>
            </a:lvl3pPr>
            <a:lvl4pPr marL="1328738" defTabSz="885825">
              <a:defRPr>
                <a:solidFill>
                  <a:schemeClr val="tx1"/>
                </a:solidFill>
                <a:latin typeface="Arial" charset="0"/>
              </a:defRPr>
            </a:lvl4pPr>
            <a:lvl5pPr marL="1771650" defTabSz="885825">
              <a:defRPr>
                <a:solidFill>
                  <a:schemeClr val="tx1"/>
                </a:solidFill>
                <a:latin typeface="Arial" charset="0"/>
              </a:defRPr>
            </a:lvl5pPr>
            <a:lvl6pPr marL="2228850" defTabSz="885825" fontAlgn="base">
              <a:spcBef>
                <a:spcPct val="0"/>
              </a:spcBef>
              <a:spcAft>
                <a:spcPct val="0"/>
              </a:spcAft>
              <a:defRPr>
                <a:solidFill>
                  <a:schemeClr val="tx1"/>
                </a:solidFill>
                <a:latin typeface="Arial" charset="0"/>
              </a:defRPr>
            </a:lvl6pPr>
            <a:lvl7pPr marL="2686050" defTabSz="885825" fontAlgn="base">
              <a:spcBef>
                <a:spcPct val="0"/>
              </a:spcBef>
              <a:spcAft>
                <a:spcPct val="0"/>
              </a:spcAft>
              <a:defRPr>
                <a:solidFill>
                  <a:schemeClr val="tx1"/>
                </a:solidFill>
                <a:latin typeface="Arial" charset="0"/>
              </a:defRPr>
            </a:lvl7pPr>
            <a:lvl8pPr marL="3143250" defTabSz="885825" fontAlgn="base">
              <a:spcBef>
                <a:spcPct val="0"/>
              </a:spcBef>
              <a:spcAft>
                <a:spcPct val="0"/>
              </a:spcAft>
              <a:defRPr>
                <a:solidFill>
                  <a:schemeClr val="tx1"/>
                </a:solidFill>
                <a:latin typeface="Arial" charset="0"/>
              </a:defRPr>
            </a:lvl8pPr>
            <a:lvl9pPr marL="3600450" defTabSz="885825" fontAlgn="base">
              <a:spcBef>
                <a:spcPct val="0"/>
              </a:spcBef>
              <a:spcAft>
                <a:spcPct val="0"/>
              </a:spcAft>
              <a:defRPr>
                <a:solidFill>
                  <a:schemeClr val="tx1"/>
                </a:solidFill>
                <a:latin typeface="Arial" charset="0"/>
              </a:defRPr>
            </a:lvl9pPr>
          </a:lstStyle>
          <a:p>
            <a:pPr marL="0" marR="0" lvl="0" indent="0" algn="r" defTabSz="885825" rtl="0" eaLnBrk="0" fontAlgn="auto" latinLnBrk="0" hangingPunct="0">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FFFFFF"/>
                </a:solidFill>
                <a:effectLst/>
                <a:uLnTx/>
                <a:uFillTx/>
                <a:latin typeface="Segoe UI" panose="020B0502040204020203" pitchFamily="34" charset="0"/>
                <a:ea typeface="+mn-ea"/>
                <a:cs typeface="Segoe UI" panose="020B0502040204020203" pitchFamily="34" charset="0"/>
              </a:rPr>
              <a:t>Q 6</a:t>
            </a:r>
          </a:p>
        </p:txBody>
      </p:sp>
    </p:spTree>
    <p:extLst>
      <p:ext uri="{BB962C8B-B14F-4D97-AF65-F5344CB8AC3E}">
        <p14:creationId xmlns:p14="http://schemas.microsoft.com/office/powerpoint/2010/main" val="393352190"/>
      </p:ext>
    </p:extLst>
  </p:cSld>
  <p:clrMapOvr>
    <a:masterClrMapping/>
  </p:clrMapOvr>
</p:sld>
</file>

<file path=ppt/theme/theme1.xml><?xml version="1.0" encoding="utf-8"?>
<a:theme xmlns:a="http://schemas.openxmlformats.org/drawingml/2006/main" name="1_Office Theme">
  <a:themeElements>
    <a:clrScheme name="Tarrance Group">
      <a:dk1>
        <a:srgbClr val="000000"/>
      </a:dk1>
      <a:lt1>
        <a:srgbClr val="FFFFFF"/>
      </a:lt1>
      <a:dk2>
        <a:srgbClr val="0F414F"/>
      </a:dk2>
      <a:lt2>
        <a:srgbClr val="EEECE1"/>
      </a:lt2>
      <a:accent1>
        <a:srgbClr val="DC514E"/>
      </a:accent1>
      <a:accent2>
        <a:srgbClr val="FFD540"/>
      </a:accent2>
      <a:accent3>
        <a:srgbClr val="2997A8"/>
      </a:accent3>
      <a:accent4>
        <a:srgbClr val="B9DCD9"/>
      </a:accent4>
      <a:accent5>
        <a:srgbClr val="EE957C"/>
      </a:accent5>
      <a:accent6>
        <a:srgbClr val="F47521"/>
      </a:accent6>
      <a:hlink>
        <a:srgbClr val="0000FF"/>
      </a:hlink>
      <a:folHlink>
        <a:srgbClr val="800080"/>
      </a:folHlink>
    </a:clrScheme>
    <a:fontScheme name="Custom 4">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8302eda-5e56-45c4-9a34-afd1496f22d6">
      <Terms xmlns="http://schemas.microsoft.com/office/infopath/2007/PartnerControls"/>
    </lcf76f155ced4ddcb4097134ff3c332f>
    <TaxCatchAll xmlns="18d9500c-3672-4858-8ff5-e443562cc2d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2F9CDEC1570C44A821F041659FC601D" ma:contentTypeVersion="16" ma:contentTypeDescription="Create a new document." ma:contentTypeScope="" ma:versionID="c5c983640897246c84069ff78cc3aa6f">
  <xsd:schema xmlns:xsd="http://www.w3.org/2001/XMLSchema" xmlns:xs="http://www.w3.org/2001/XMLSchema" xmlns:p="http://schemas.microsoft.com/office/2006/metadata/properties" xmlns:ns2="08302eda-5e56-45c4-9a34-afd1496f22d6" xmlns:ns3="18d9500c-3672-4858-8ff5-e443562cc2d3" targetNamespace="http://schemas.microsoft.com/office/2006/metadata/properties" ma:root="true" ma:fieldsID="6be879bbafaa0c2d5f9c72427782702e" ns2:_="" ns3:_="">
    <xsd:import namespace="08302eda-5e56-45c4-9a34-afd1496f22d6"/>
    <xsd:import namespace="18d9500c-3672-4858-8ff5-e443562cc2d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302eda-5e56-45c4-9a34-afd1496f22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2804082-047d-42b1-818a-b5ddc21a50f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8d9500c-3672-4858-8ff5-e443562cc2d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4827f398-5eae-4ffa-9aab-c69be376cc5e}" ma:internalName="TaxCatchAll" ma:showField="CatchAllData" ma:web="18d9500c-3672-4858-8ff5-e443562cc2d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9ED8C01-0630-44E9-B6DE-D3F7ADB2042D}">
  <ds:schemaRefs>
    <ds:schemaRef ds:uri="08302eda-5e56-45c4-9a34-afd1496f22d6"/>
    <ds:schemaRef ds:uri="18d9500c-3672-4858-8ff5-e443562cc2d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CF321B46-56F5-4021-8BA7-0B108D32C292}">
  <ds:schemaRefs>
    <ds:schemaRef ds:uri="08302eda-5e56-45c4-9a34-afd1496f22d6"/>
    <ds:schemaRef ds:uri="18d9500c-3672-4858-8ff5-e443562cc2d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D0528D3-2F79-47E4-AB89-E9D75BEC709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TotalTime>
  <Words>1113</Words>
  <Application>Microsoft Office PowerPoint</Application>
  <PresentationFormat>Widescreen</PresentationFormat>
  <Paragraphs>66</Paragraphs>
  <Slides>26</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Segoe UI</vt:lpstr>
      <vt:lpstr>Tahoma</vt:lpstr>
      <vt:lpstr>1_Office Theme</vt:lpstr>
      <vt:lpstr>A Survey of Independent/Weak Partisan Women in Battleground Districts</vt:lpstr>
      <vt:lpstr>Do you feel things in the country are going in the right direction, or  do you feel things have gotten off on the wrong track? </vt:lpstr>
      <vt:lpstr>Do you approve or disapprove of the way Joe Biden is handling his job as President?</vt:lpstr>
      <vt:lpstr>As you may know, House Republicans may begin an impeachment inquiry into President Biden and his family’s business dealings with foreign entities.  Thinking about this issue, which of the following comes closest to your view on this issue – Joe Biden should be impeached and removed from office, Joe Biden should be impeached but not removed from office, OR With an election coming up in November of 2024, we should let the voters decide whether to remove Joe Biden from office.</vt:lpstr>
      <vt:lpstr>NAME IDs</vt:lpstr>
      <vt:lpstr>Now, thinking about the election for Congress – If Donald Trump becomes the Republican nominee for President, would you be more likely or less likely to vote for any Republican candidate running for office?</vt:lpstr>
      <vt:lpstr>If the election for President were held today and you had to make a choice,  for whom would you vote  Donald Trump the Republican, OR Joe Biden the Democrat?</vt:lpstr>
      <vt:lpstr>Now I would like to read you a list of issues that some people from this part of the country have said are important for Congress to focus on. Please listen as I read the list and tell me which one issue you think is most important. (Next most important asked if choice made in Q3, N=881, 88.1% of sample)</vt:lpstr>
      <vt:lpstr>If the election for Congress were being held today, and you had to make a choice, would you be voting for -- the Republican candidate or the Democrat candidate --in your district?</vt:lpstr>
      <vt:lpstr>Thinking specifically about former Speaker Kevin McCarthy-- Do you approve or disapprove of the U.S. House of Representatives removing Kevin McCarthy as Speaker?</vt:lpstr>
      <vt:lpstr>Now here is a list of issues that some people from this part of the country have said are important for Congress to deal with.  Please indicate, for each one, which political party’s Members of Congress -- Republicans in Congress, or Democrats in Congress –  you have more confidence in to deal effectively with this issue.</vt:lpstr>
      <vt:lpstr>How would you rate the financial condition of the country right now today? Would you say that the country is in --</vt:lpstr>
      <vt:lpstr>How would you rate the financial condition of your family right now today? Would you say that your family is in --</vt:lpstr>
      <vt:lpstr>Which of the following have you experienced financially in the last six months?</vt:lpstr>
      <vt:lpstr>Which of the following do you worry most about financially in the next 6-12 months?</vt:lpstr>
      <vt:lpstr>In your view, who or what is most to blame for the higher cost of living we have seen over the last year? </vt:lpstr>
      <vt:lpstr>Do you believe the rising cost of living we are currently experiencing is more likely due to  --   Out of control government spending, The Biden Administration’s policies that make it difficult to develop and produce American energy, or  a combination of economic factors, including pent up consumer demand and corporate greed?</vt:lpstr>
      <vt:lpstr>Do you consider yourself to be -- pro-life, or pro-choice?</vt:lpstr>
      <vt:lpstr>Do you think abortion laws should be passed on a state-by-state basis or nationally at the federal level?</vt:lpstr>
      <vt:lpstr>Who would you be more likely to vote for -- A Republican candidate who opposes abortion, even in the instances of rape, incest or the life of the mother, OR A Democrat candidate who supports taxpayer funded abortions on demand up until the moment of birth?</vt:lpstr>
      <vt:lpstr>Who would you be more likely to vote for -- A Republican candidate who wants to focus on issues facing everyday Americans, like making groceries and gas more affordable, and improving rampant crime in our communities.  OR A Democrat candidate who will fight to protect abortion rights from the extreme right even if that negatively impacts the economy and means the price of goods remains high? </vt:lpstr>
      <vt:lpstr>Who would you be more likely to vote for -- A Republican candidate who says that government regulations need to be relaxed to bring down gasoline prices, and  help families make ends meet. OR A Democrat candidate who says environmental regulations are so important to our future that they cannot be relaxed,  even though gas prices are high. </vt:lpstr>
      <vt:lpstr>Who would you be more likely to vote for -- A Republican candidate who says that we can relax some government regulations to bring down gasoline prices and help families make ends meet, while still protecting the environment. OR A Democrat candidate who says environmental regulations are so important to our future that they cannot be relaxed, even though gas prices are high. </vt:lpstr>
      <vt:lpstr>Who would you be more likely to vote for -- A Republican candidate who wants to secure our southern border to prevent drugs and drug traffickers from coming across the border. OR A Democrat candidate who says we do not need to increase border security, even though crime and drug use is at an all-time high. </vt:lpstr>
      <vt:lpstr>Who would you be more likely to vote for -- A Republican candidate who wants to secure our southern border to prevent Fentanyl from pouring across the border and killing Americans, worsening the opioid crisis.  OR A Democrat candidate who says we do not need to increase border security, even though crime and drug use is at an all-time high.</vt:lpstr>
      <vt:lpstr>Now here are a list of policies and positions that Republicans in Congress support.  Please indicate if you would be more or less likely to support Republicans if they were to support these policies or positions.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Survey of  Voter Attitudes in New Jersey LD 8</dc:title>
  <dc:creator>Stuart Vickery</dc:creator>
  <cp:lastModifiedBy>Lauren Hutchinson</cp:lastModifiedBy>
  <cp:revision>2</cp:revision>
  <dcterms:created xsi:type="dcterms:W3CDTF">2021-06-14T21:22:08Z</dcterms:created>
  <dcterms:modified xsi:type="dcterms:W3CDTF">2023-11-13T16:30:05Z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0x01010032F9CDEC1570C44A821F041659FC601D</vt:lpwstr>
  </property>
  <property fmtid="{D5CDD505-2E9C-101B-9397-08002B2CF9AE}" pid="3" name="MediaServiceImageTags">
    <vt:lpwstr/>
  </property>
</Properties>
</file>